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</p:sldIdLst>
  <p:sldSz cx="9144000" cy="6858000" type="screen4x3"/>
  <p:notesSz cx="9144000" cy="6858000"/>
  <p:custDataLst>
    <p:tags r:id="rId1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0" userDrawn="1">
          <p15:clr>
            <a:srgbClr val="A4A3A4"/>
          </p15:clr>
        </p15:guide>
        <p15:guide id="2" pos="21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7"/>
      </p:cViewPr>
      <p:guideLst>
        <p:guide orient="horz" pos="2850"/>
        <p:guide pos="213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9/3/2024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/>
              <a:t>‹#›</a:t>
            </a:fld>
            <a:endParaRPr spc="-5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/>
              <a:t>9/3/2024</a:t>
            </a:fld>
            <a:endParaRPr lang="en-US"/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/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/>
              <a:t>‹#›</a:t>
            </a:fld>
            <a:endParaRPr spc="-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ransition/>
  <p:timing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jpeg" /><Relationship Id="rId4" Type="http://schemas.openxmlformats.org/officeDocument/2006/relationships/image" Target="../media/image62.png" /><Relationship Id="rId5" Type="http://schemas.openxmlformats.org/officeDocument/2006/relationships/image" Target="../media/image63.png" /><Relationship Id="rId6" Type="http://schemas.openxmlformats.org/officeDocument/2006/relationships/image" Target="../media/image64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png" /><Relationship Id="rId3" Type="http://schemas.openxmlformats.org/officeDocument/2006/relationships/image" Target="../media/image2.jpeg" /><Relationship Id="rId4" Type="http://schemas.openxmlformats.org/officeDocument/2006/relationships/image" Target="../media/image6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1.png" /><Relationship Id="rId4" Type="http://schemas.openxmlformats.org/officeDocument/2006/relationships/image" Target="../media/image6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.jpeg" /><Relationship Id="rId3" Type="http://schemas.openxmlformats.org/officeDocument/2006/relationships/image" Target="../media/image1.pn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.jpeg" /><Relationship Id="rId3" Type="http://schemas.openxmlformats.org/officeDocument/2006/relationships/image" Target="../media/image1.pn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Relationship Id="rId6" Type="http://schemas.openxmlformats.org/officeDocument/2006/relationships/image" Target="../media/image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3.png" /><Relationship Id="rId11" Type="http://schemas.openxmlformats.org/officeDocument/2006/relationships/image" Target="../media/image14.jpeg" /><Relationship Id="rId12" Type="http://schemas.openxmlformats.org/officeDocument/2006/relationships/image" Target="../media/image15.png" /><Relationship Id="rId13" Type="http://schemas.openxmlformats.org/officeDocument/2006/relationships/image" Target="../media/image16.jpeg" /><Relationship Id="rId14" Type="http://schemas.openxmlformats.org/officeDocument/2006/relationships/image" Target="../media/image17.png" /><Relationship Id="rId15" Type="http://schemas.openxmlformats.org/officeDocument/2006/relationships/image" Target="../media/image18.jpeg" /><Relationship Id="rId16" Type="http://schemas.openxmlformats.org/officeDocument/2006/relationships/image" Target="../media/image19.png" /><Relationship Id="rId17" Type="http://schemas.openxmlformats.org/officeDocument/2006/relationships/image" Target="../media/image20.jpeg" /><Relationship Id="rId18" Type="http://schemas.openxmlformats.org/officeDocument/2006/relationships/image" Target="../media/image21.png" /><Relationship Id="rId19" Type="http://schemas.openxmlformats.org/officeDocument/2006/relationships/image" Target="../media/image22.png" /><Relationship Id="rId2" Type="http://schemas.openxmlformats.org/officeDocument/2006/relationships/image" Target="../media/image7.png" /><Relationship Id="rId20" Type="http://schemas.openxmlformats.org/officeDocument/2006/relationships/image" Target="../media/image23.jpeg" /><Relationship Id="rId21" Type="http://schemas.openxmlformats.org/officeDocument/2006/relationships/image" Target="../media/image24.png" /><Relationship Id="rId22" Type="http://schemas.openxmlformats.org/officeDocument/2006/relationships/image" Target="../media/image25.jpeg" /><Relationship Id="rId23" Type="http://schemas.openxmlformats.org/officeDocument/2006/relationships/image" Target="../media/image26.png" /><Relationship Id="rId24" Type="http://schemas.openxmlformats.org/officeDocument/2006/relationships/image" Target="../media/image27.jpeg" /><Relationship Id="rId25" Type="http://schemas.openxmlformats.org/officeDocument/2006/relationships/image" Target="../media/image28.png" /><Relationship Id="rId26" Type="http://schemas.openxmlformats.org/officeDocument/2006/relationships/image" Target="../media/image29.jpeg" /><Relationship Id="rId27" Type="http://schemas.openxmlformats.org/officeDocument/2006/relationships/image" Target="../media/image30.png" /><Relationship Id="rId28" Type="http://schemas.openxmlformats.org/officeDocument/2006/relationships/image" Target="../media/image31.png" /><Relationship Id="rId29" Type="http://schemas.openxmlformats.org/officeDocument/2006/relationships/image" Target="../media/image32.png" /><Relationship Id="rId3" Type="http://schemas.openxmlformats.org/officeDocument/2006/relationships/image" Target="../media/image8.png" /><Relationship Id="rId30" Type="http://schemas.openxmlformats.org/officeDocument/2006/relationships/image" Target="../media/image33.png" /><Relationship Id="rId31" Type="http://schemas.openxmlformats.org/officeDocument/2006/relationships/image" Target="../media/image34.png" /><Relationship Id="rId32" Type="http://schemas.openxmlformats.org/officeDocument/2006/relationships/image" Target="../media/image35.png" /><Relationship Id="rId33" Type="http://schemas.openxmlformats.org/officeDocument/2006/relationships/image" Target="../media/image36.png" /><Relationship Id="rId4" Type="http://schemas.openxmlformats.org/officeDocument/2006/relationships/image" Target="../media/image9.png" /><Relationship Id="rId5" Type="http://schemas.openxmlformats.org/officeDocument/2006/relationships/image" Target="../media/image10.jpeg" /><Relationship Id="rId6" Type="http://schemas.openxmlformats.org/officeDocument/2006/relationships/image" Target="../media/image11.png" /><Relationship Id="rId7" Type="http://schemas.openxmlformats.org/officeDocument/2006/relationships/image" Target="../media/image12.png" /><Relationship Id="rId8" Type="http://schemas.openxmlformats.org/officeDocument/2006/relationships/image" Target="../media/image2.jpeg" /><Relationship Id="rId9" Type="http://schemas.openxmlformats.org/officeDocument/2006/relationships/image" Target="../media/image1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1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jpeg" /><Relationship Id="rId4" Type="http://schemas.openxmlformats.org/officeDocument/2006/relationships/image" Target="../media/image3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44.png" /><Relationship Id="rId11" Type="http://schemas.openxmlformats.org/officeDocument/2006/relationships/image" Target="../media/image45.jpeg" /><Relationship Id="rId12" Type="http://schemas.openxmlformats.org/officeDocument/2006/relationships/image" Target="../media/image46.png" /><Relationship Id="rId13" Type="http://schemas.openxmlformats.org/officeDocument/2006/relationships/image" Target="../media/image47.jpeg" /><Relationship Id="rId14" Type="http://schemas.openxmlformats.org/officeDocument/2006/relationships/image" Target="../media/image48.png" /><Relationship Id="rId15" Type="http://schemas.openxmlformats.org/officeDocument/2006/relationships/image" Target="../media/image49.jpeg" /><Relationship Id="rId16" Type="http://schemas.openxmlformats.org/officeDocument/2006/relationships/image" Target="../media/image50.png" /><Relationship Id="rId17" Type="http://schemas.openxmlformats.org/officeDocument/2006/relationships/image" Target="../media/image51.jpeg" /><Relationship Id="rId18" Type="http://schemas.openxmlformats.org/officeDocument/2006/relationships/image" Target="../media/image52.png" /><Relationship Id="rId19" Type="http://schemas.openxmlformats.org/officeDocument/2006/relationships/image" Target="../media/image53.png" /><Relationship Id="rId2" Type="http://schemas.openxmlformats.org/officeDocument/2006/relationships/image" Target="../media/image38.png" /><Relationship Id="rId20" Type="http://schemas.openxmlformats.org/officeDocument/2006/relationships/image" Target="../media/image54.png" /><Relationship Id="rId21" Type="http://schemas.openxmlformats.org/officeDocument/2006/relationships/image" Target="../media/image55.png" /><Relationship Id="rId22" Type="http://schemas.openxmlformats.org/officeDocument/2006/relationships/image" Target="../media/image56.png" /><Relationship Id="rId23" Type="http://schemas.openxmlformats.org/officeDocument/2006/relationships/image" Target="../media/image57.png" /><Relationship Id="rId24" Type="http://schemas.openxmlformats.org/officeDocument/2006/relationships/image" Target="../media/image58.png" /><Relationship Id="rId3" Type="http://schemas.openxmlformats.org/officeDocument/2006/relationships/image" Target="../media/image39.png" /><Relationship Id="rId4" Type="http://schemas.openxmlformats.org/officeDocument/2006/relationships/image" Target="../media/image1.png" /><Relationship Id="rId5" Type="http://schemas.openxmlformats.org/officeDocument/2006/relationships/image" Target="../media/image2.jpeg" /><Relationship Id="rId6" Type="http://schemas.openxmlformats.org/officeDocument/2006/relationships/image" Target="../media/image40.png" /><Relationship Id="rId7" Type="http://schemas.openxmlformats.org/officeDocument/2006/relationships/image" Target="../media/image41.jpeg" /><Relationship Id="rId8" Type="http://schemas.openxmlformats.org/officeDocument/2006/relationships/image" Target="../media/image42.png" /><Relationship Id="rId9" Type="http://schemas.openxmlformats.org/officeDocument/2006/relationships/image" Target="../media/image4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png" /><Relationship Id="rId3" Type="http://schemas.openxmlformats.org/officeDocument/2006/relationships/image" Target="../media/image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jpeg" /><Relationship Id="rId4" Type="http://schemas.openxmlformats.org/officeDocument/2006/relationships/image" Target="../media/image59.jpeg" /><Relationship Id="rId5" Type="http://schemas.openxmlformats.org/officeDocument/2006/relationships/image" Target="../media/image60.jpeg" /><Relationship Id="rId6" Type="http://schemas.openxmlformats.org/officeDocument/2006/relationships/image" Target="../media/image6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/>
          <p:nvPr/>
        </p:nvSpPr>
        <p:spPr>
          <a:xfrm>
            <a:off x="923036" y="216154"/>
            <a:ext cx="8020050" cy="4062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730">
              <a:lnSpc>
                <a:spcPct val="100000"/>
              </a:lnSpc>
              <a:spcBef>
                <a:spcPts val="105"/>
              </a:spcBef>
            </a:pPr>
            <a:r>
              <a:rPr sz="1600" b="1">
                <a:latin typeface="Times New Roman" panose="02020603050405020304"/>
                <a:cs typeface="Times New Roman" panose="02020603050405020304"/>
              </a:rPr>
              <a:t>Челябинская</a:t>
            </a:r>
            <a:r>
              <a:rPr sz="1600" b="1" spc="-7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5">
                <a:latin typeface="Times New Roman" panose="02020603050405020304"/>
                <a:cs typeface="Times New Roman" panose="02020603050405020304"/>
              </a:rPr>
              <a:t>область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605"/>
              </a:lnSpc>
              <a:tabLst>
                <a:tab pos="3215005"/>
              </a:tabLst>
            </a:pPr>
            <a:r>
              <a:rPr lang="ru-RU" sz="2200" spc="-5">
                <a:latin typeface="Times New Roman" panose="02020603050405020304"/>
                <a:cs typeface="Times New Roman" panose="02020603050405020304"/>
              </a:rPr>
              <a:t>              </a:t>
            </a:r>
            <a:r>
              <a:rPr sz="2200" spc="-5">
                <a:latin typeface="Times New Roman" panose="02020603050405020304"/>
                <a:cs typeface="Times New Roman" panose="02020603050405020304"/>
              </a:rPr>
              <a:t>Муниципальное</a:t>
            </a:r>
            <a:r>
              <a:rPr sz="2200" spc="-3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10">
                <a:latin typeface="Times New Roman" panose="02020603050405020304"/>
                <a:cs typeface="Times New Roman" panose="02020603050405020304"/>
              </a:rPr>
              <a:t>дошкольное</a:t>
            </a:r>
            <a:r>
              <a:rPr sz="2200" spc="-6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5">
                <a:latin typeface="Times New Roman" panose="02020603050405020304"/>
                <a:cs typeface="Times New Roman" panose="02020603050405020304"/>
              </a:rPr>
              <a:t>образовательное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605"/>
              </a:lnSpc>
            </a:pPr>
            <a:r>
              <a:rPr lang="ru-RU" sz="2200">
                <a:latin typeface="Times New Roman" panose="02020603050405020304"/>
                <a:cs typeface="Times New Roman" panose="02020603050405020304"/>
              </a:rPr>
              <a:t>                  </a:t>
            </a:r>
            <a:r>
              <a:rPr sz="2200">
                <a:latin typeface="Times New Roman" panose="02020603050405020304"/>
                <a:cs typeface="Times New Roman" panose="02020603050405020304"/>
              </a:rPr>
              <a:t>учреждение</a:t>
            </a:r>
            <a:r>
              <a:rPr sz="2200" spc="-3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10">
                <a:latin typeface="Times New Roman" panose="02020603050405020304"/>
                <a:cs typeface="Times New Roman" panose="02020603050405020304"/>
              </a:rPr>
              <a:t>Детский</a:t>
            </a:r>
            <a:r>
              <a:rPr sz="2200" spc="-4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10">
                <a:latin typeface="Times New Roman" panose="02020603050405020304"/>
                <a:cs typeface="Times New Roman" panose="02020603050405020304"/>
              </a:rPr>
              <a:t>сад</a:t>
            </a:r>
            <a:r>
              <a:rPr sz="2200" spc="-3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5">
                <a:latin typeface="Times New Roman" panose="02020603050405020304"/>
                <a:cs typeface="Times New Roman" panose="02020603050405020304"/>
              </a:rPr>
              <a:t>№</a:t>
            </a:r>
            <a:r>
              <a:rPr sz="2200" spc="-2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2200" spc="1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>
                <a:latin typeface="Times New Roman" panose="02020603050405020304"/>
                <a:cs typeface="Times New Roman" panose="02020603050405020304"/>
              </a:rPr>
              <a:t>с.</a:t>
            </a:r>
            <a:r>
              <a:rPr lang="ru-RU" sz="2200">
                <a:latin typeface="Times New Roman" panose="02020603050405020304"/>
                <a:cs typeface="Times New Roman" panose="02020603050405020304"/>
              </a:rPr>
              <a:t>Аргаяш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360680" marR="1103630" indent="4445" algn="ctr">
              <a:lnSpc>
                <a:spcPct val="100000"/>
              </a:lnSpc>
            </a:pPr>
            <a:r>
              <a:rPr sz="2400" b="1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Презентация</a:t>
            </a:r>
            <a:r>
              <a:rPr sz="2400" b="1" spc="-15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1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защиты</a:t>
            </a:r>
            <a:r>
              <a:rPr sz="2400" b="1" spc="15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проекта по </a:t>
            </a:r>
            <a:r>
              <a:rPr sz="2400" b="1" spc="-5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внедрению </a:t>
            </a:r>
            <a:r>
              <a:rPr sz="2400" b="1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1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бережливых технологий </a:t>
            </a:r>
            <a:r>
              <a:rPr sz="2400" b="1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в </a:t>
            </a:r>
            <a:r>
              <a:rPr sz="2400" b="1" spc="-5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системе </a:t>
            </a:r>
            <a:r>
              <a:rPr sz="2400" b="1" spc="-1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образования </a:t>
            </a:r>
            <a:r>
              <a:rPr sz="2400" b="1" spc="-585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5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Челябинской</a:t>
            </a:r>
            <a:r>
              <a:rPr sz="2400" b="1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15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области</a:t>
            </a:r>
            <a:endParaRPr sz="2400">
              <a:latin typeface="Times New Roman"/>
              <a:cs typeface="Times New Roman"/>
            </a:endParaRPr>
          </a:p>
          <a:p>
            <a:pPr marL="70485" algn="ctr">
              <a:lnSpc>
                <a:spcPct val="100000"/>
              </a:lnSpc>
              <a:spcBef>
                <a:spcPts val="2270"/>
              </a:spcBef>
            </a:pPr>
            <a:r>
              <a:rPr sz="2800" b="1" spc="-1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«Проведение</a:t>
            </a:r>
            <a:r>
              <a:rPr sz="2800" b="1" spc="-7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процедуры</a:t>
            </a:r>
            <a:r>
              <a:rPr sz="2800" b="1" spc="-3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мониторинга</a:t>
            </a:r>
            <a:endParaRPr sz="2800">
              <a:latin typeface="Times New Roman"/>
              <a:cs typeface="Times New Roman"/>
            </a:endParaRPr>
          </a:p>
          <a:p>
            <a:pPr marL="67310" algn="ctr">
              <a:lnSpc>
                <a:spcPct val="100000"/>
              </a:lnSpc>
            </a:pPr>
            <a:r>
              <a:rPr sz="2800" b="1" spc="-2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удовлетворенности</a:t>
            </a:r>
            <a:r>
              <a:rPr sz="2800" b="1" spc="-85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2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качеством</a:t>
            </a:r>
            <a:r>
              <a:rPr sz="2800" b="1" spc="-4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образования</a:t>
            </a:r>
            <a:r>
              <a:rPr sz="2800" b="1" spc="-5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85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ДОУ»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68" y="33528"/>
            <a:ext cx="719328" cy="9265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37488" y="6300215"/>
            <a:ext cx="6933594" cy="18534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83814" y="5420055"/>
            <a:ext cx="5950585" cy="141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35915" algn="r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Times New Roman" panose="02020603050405020304"/>
                <a:cs typeface="Times New Roman" panose="02020603050405020304"/>
              </a:rPr>
              <a:t>Должность</a:t>
            </a:r>
            <a:r>
              <a:rPr sz="1800" spc="-5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20">
                <a:latin typeface="Times New Roman" panose="02020603050405020304"/>
                <a:cs typeface="Times New Roman" panose="02020603050405020304"/>
              </a:rPr>
              <a:t>руководителя</a:t>
            </a:r>
            <a:r>
              <a:rPr sz="1800" spc="3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>
                <a:latin typeface="Times New Roman" panose="02020603050405020304"/>
                <a:cs typeface="Times New Roman" panose="02020603050405020304"/>
              </a:rPr>
              <a:t>ОО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lang="ru-RU" sz="1800">
                <a:latin typeface="Times New Roman" panose="02020603050405020304"/>
                <a:cs typeface="Times New Roman" panose="02020603050405020304"/>
              </a:rPr>
              <a:t>                                                                       Гайфуллина А.Н</a:t>
            </a: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lang="ru-RU" sz="1800" spc="-10">
                <a:latin typeface="Times New Roman" panose="02020603050405020304"/>
                <a:cs typeface="Times New Roman" panose="02020603050405020304"/>
              </a:rPr>
              <a:t>с.Аргаяш</a:t>
            </a:r>
            <a:r>
              <a:rPr sz="1800" spc="4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5">
                <a:latin typeface="Times New Roman" panose="02020603050405020304"/>
                <a:cs typeface="Times New Roman" panose="02020603050405020304"/>
              </a:rPr>
              <a:t>-202</a:t>
            </a:r>
            <a:r>
              <a:rPr lang="ru-RU" sz="1800" spc="5">
                <a:latin typeface="Times New Roman" panose="02020603050405020304"/>
                <a:cs typeface="Times New Roman" panose="02020603050405020304"/>
              </a:rPr>
              <a:t>4 год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R="5080" algn="r">
              <a:lnSpc>
                <a:spcPct val="100000"/>
              </a:lnSpc>
              <a:spcBef>
                <a:spcPts val="1370"/>
              </a:spcBef>
            </a:pPr>
            <a:r>
              <a:rPr sz="1400" spc="-5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/>
          <a:stretch>
            <a:fillRect/>
          </a:stretch>
        </p:blipFill>
        <p:spPr>
          <a:xfrm>
            <a:off x="1164336" y="496823"/>
            <a:ext cx="6936632" cy="18733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/>
          <p:nvPr/>
        </p:nvSpPr>
        <p:spPr>
          <a:xfrm>
            <a:off x="1163523" y="216154"/>
            <a:ext cx="20135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>
                <a:latin typeface="Times New Roman" panose="02020603050405020304"/>
                <a:cs typeface="Times New Roman" panose="02020603050405020304"/>
              </a:rPr>
              <a:t>Челябинская</a:t>
            </a:r>
            <a:r>
              <a:rPr sz="1600" b="1" spc="-8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5">
                <a:latin typeface="Times New Roman" panose="02020603050405020304"/>
                <a:cs typeface="Times New Roman" panose="02020603050405020304"/>
              </a:rPr>
              <a:t>область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68" y="33528"/>
            <a:ext cx="719328" cy="9265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80361" y="1001344"/>
            <a:ext cx="55448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/>
              <a:t>Выполнение</a:t>
            </a:r>
            <a:r>
              <a:rPr sz="2400" spc="-20"/>
              <a:t> </a:t>
            </a:r>
            <a:r>
              <a:rPr sz="2400" spc="-5"/>
              <a:t>плана</a:t>
            </a:r>
            <a:r>
              <a:rPr sz="2400" spc="-30"/>
              <a:t> </a:t>
            </a:r>
            <a:r>
              <a:rPr sz="2400"/>
              <a:t>реализации проекта</a:t>
            </a:r>
            <a:endParaRPr sz="2400"/>
          </a:p>
        </p:txBody>
      </p:sp>
      <p:pic>
        <p:nvPicPr>
          <p:cNvPr id="5" name="object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37488" y="6300215"/>
            <a:ext cx="6933594" cy="18534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/>
          <a:stretch>
            <a:fillRect/>
          </a:stretch>
        </p:blipFill>
        <p:spPr>
          <a:xfrm>
            <a:off x="1164336" y="496823"/>
            <a:ext cx="6936632" cy="18733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91639" y="1783079"/>
            <a:ext cx="1152525" cy="1256030"/>
          </a:xfrm>
          <a:custGeom>
            <a:rect l="l" t="t" r="r" b="b"/>
            <a:pathLst>
              <a:path w="1152525" h="1256030">
                <a:moveTo>
                  <a:pt x="0" y="1255776"/>
                </a:moveTo>
                <a:lnTo>
                  <a:pt x="1152144" y="1255776"/>
                </a:lnTo>
                <a:lnTo>
                  <a:pt x="1152144" y="0"/>
                </a:lnTo>
                <a:lnTo>
                  <a:pt x="0" y="0"/>
                </a:lnTo>
                <a:lnTo>
                  <a:pt x="0" y="1255776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03832" y="1795272"/>
            <a:ext cx="1127760" cy="1231900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363855">
              <a:lnSpc>
                <a:spcPct val="100000"/>
              </a:lnSpc>
              <a:spcBef>
                <a:spcPts val="1585"/>
              </a:spcBef>
            </a:pPr>
            <a:r>
              <a:rPr sz="1800" b="1" spc="-5">
                <a:latin typeface="Calibri" panose="020f0502020204030204"/>
                <a:cs typeface="Calibri" panose="020f0502020204030204"/>
              </a:rPr>
              <a:t>50%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91639" y="3057144"/>
            <a:ext cx="1152525" cy="2243455"/>
          </a:xfrm>
          <a:custGeom>
            <a:rect l="l" t="t" r="r" b="b"/>
            <a:pathLst>
              <a:path w="1152525" h="2243454">
                <a:moveTo>
                  <a:pt x="0" y="2243328"/>
                </a:moveTo>
                <a:lnTo>
                  <a:pt x="1152144" y="2243328"/>
                </a:lnTo>
                <a:lnTo>
                  <a:pt x="1152144" y="0"/>
                </a:lnTo>
                <a:lnTo>
                  <a:pt x="0" y="0"/>
                </a:lnTo>
                <a:lnTo>
                  <a:pt x="0" y="2243328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03832" y="3069335"/>
            <a:ext cx="1127760" cy="221932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98425">
              <a:lnSpc>
                <a:spcPct val="100000"/>
              </a:lnSpc>
              <a:spcBef>
                <a:spcPts val="1340"/>
              </a:spcBef>
            </a:pPr>
            <a:r>
              <a:rPr sz="1800" b="1">
                <a:latin typeface="Calibri" panose="020f0502020204030204"/>
                <a:cs typeface="Calibri" panose="020f0502020204030204"/>
              </a:rPr>
              <a:t>1200</a:t>
            </a:r>
            <a:r>
              <a:rPr sz="1800" b="1" spc="-40">
                <a:latin typeface="Calibri" panose="020f0502020204030204"/>
                <a:cs typeface="Calibri" panose="020f0502020204030204"/>
              </a:rPr>
              <a:t> </a:t>
            </a:r>
            <a:r>
              <a:rPr sz="1800" b="1">
                <a:latin typeface="Calibri" panose="020f0502020204030204"/>
                <a:cs typeface="Calibri" panose="020f0502020204030204"/>
              </a:rPr>
              <a:t>мин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326287" y="5752011"/>
            <a:ext cx="2057733" cy="22990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003416" y="1682877"/>
            <a:ext cx="842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>
                <a:latin typeface="Times New Roman" panose="02020603050405020304"/>
                <a:cs typeface="Times New Roman" panose="02020603050405020304"/>
              </a:rPr>
              <a:t>Э</a:t>
            </a:r>
            <a:r>
              <a:rPr sz="1800" b="1">
                <a:latin typeface="Times New Roman" panose="02020603050405020304"/>
                <a:cs typeface="Times New Roman" panose="02020603050405020304"/>
              </a:rPr>
              <a:t>ффе</a:t>
            </a:r>
            <a:r>
              <a:rPr sz="1800" b="1" spc="-10"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1800" b="1">
                <a:latin typeface="Times New Roman" panose="02020603050405020304"/>
                <a:cs typeface="Times New Roman" panose="02020603050405020304"/>
              </a:rPr>
              <a:t>т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/>
          <a:stretch>
            <a:fillRect/>
          </a:stretch>
        </p:blipFill>
        <p:spPr>
          <a:xfrm>
            <a:off x="6022847" y="2075688"/>
            <a:ext cx="737616" cy="46329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871084" y="2565603"/>
            <a:ext cx="378142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200">
                <a:latin typeface="Segoe UI Symbol" panose="020b0502040204020203"/>
                <a:cs typeface="Segoe UI Symbol" panose="020b0502040204020203"/>
              </a:rPr>
              <a:t>Устранение потери времени протекания процесса</a:t>
            </a:r>
          </a:p>
        </p:txBody>
      </p:sp>
      <p:pic>
        <p:nvPicPr>
          <p:cNvPr id="15" name="object 15"/>
          <p:cNvPicPr/>
          <p:nvPr/>
        </p:nvPicPr>
        <p:blipFill>
          <a:blip r:embed="rId5"/>
          <a:stretch>
            <a:fillRect/>
          </a:stretch>
        </p:blipFill>
        <p:spPr>
          <a:xfrm>
            <a:off x="6153911" y="3267455"/>
            <a:ext cx="737615" cy="46329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913121" y="3759454"/>
            <a:ext cx="3494404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200">
                <a:latin typeface="Segoe UI Symbol" panose="020b0502040204020203"/>
                <a:cs typeface="Segoe UI Symbol" panose="020b0502040204020203"/>
              </a:rPr>
              <a:t>Внедрение инструмента  бережливого производства 5С</a:t>
            </a:r>
          </a:p>
        </p:txBody>
      </p:sp>
      <p:pic>
        <p:nvPicPr>
          <p:cNvPr id="17" name="object 17"/>
          <p:cNvPicPr/>
          <p:nvPr/>
        </p:nvPicPr>
        <p:blipFill>
          <a:blip r:embed="rId6"/>
          <a:stretch>
            <a:fillRect/>
          </a:stretch>
        </p:blipFill>
        <p:spPr>
          <a:xfrm>
            <a:off x="6236208" y="4434840"/>
            <a:ext cx="737615" cy="463295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/>
              <a:t>10</a:t>
            </a:fld>
            <a:endParaRPr spc="-5"/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5052695" y="5192395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200"/>
              <a:t>Повышение удовлетворённости родителей</a:t>
            </a:r>
          </a:p>
          <a:p>
            <a:r>
              <a:rPr lang="ru-RU" altLang="en-US" sz="1200"/>
              <a:t>процессом формирования личного дела воспитанника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/>
          <p:nvPr/>
        </p:nvSpPr>
        <p:spPr>
          <a:xfrm>
            <a:off x="1163523" y="216154"/>
            <a:ext cx="20135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>
                <a:latin typeface="Times New Roman" panose="02020603050405020304"/>
                <a:cs typeface="Times New Roman" panose="02020603050405020304"/>
              </a:rPr>
              <a:t>Челябинская</a:t>
            </a:r>
            <a:r>
              <a:rPr sz="1600" b="1" spc="-8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5">
                <a:latin typeface="Times New Roman" panose="02020603050405020304"/>
                <a:cs typeface="Times New Roman" panose="02020603050405020304"/>
              </a:rPr>
              <a:t>область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68" y="33528"/>
            <a:ext cx="719328" cy="926592"/>
          </a:xfrm>
          <a:prstGeom prst="rect">
            <a:avLst/>
          </a:prstGeom>
        </p:spPr>
      </p:pic>
      <p:sp>
        <p:nvSpPr>
          <p:cNvPr id="12" name="Замещающее содержимое 11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593726"/>
            <a:ext cx="822960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>
              <a:lnSpc>
                <a:spcPct val="100000"/>
              </a:lnSpc>
              <a:spcBef>
                <a:spcPts val="100"/>
              </a:spcBef>
            </a:pPr>
            <a:r>
              <a:rPr sz="3200" spc="-35"/>
              <a:t>Результаты</a:t>
            </a:r>
            <a:r>
              <a:rPr sz="3200"/>
              <a:t> реализации</a:t>
            </a:r>
            <a:r>
              <a:rPr sz="3200" spc="-35"/>
              <a:t> </a:t>
            </a:r>
            <a:r>
              <a:rPr lang="ru-RU" sz="3200" spc="-35"/>
              <a:t>проекта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1324" y="1289430"/>
            <a:ext cx="6906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Перечень</a:t>
            </a:r>
            <a:r>
              <a:rPr sz="1800" b="1" spc="6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15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разработанных</a:t>
            </a:r>
            <a:r>
              <a:rPr sz="1800" b="1" spc="11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2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нормативных</a:t>
            </a:r>
            <a:r>
              <a:rPr sz="1800" b="1" spc="9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2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правовых</a:t>
            </a:r>
            <a:r>
              <a:rPr sz="1800" b="1" spc="4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5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или</a:t>
            </a:r>
            <a:r>
              <a:rPr sz="1800" b="1" spc="25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1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иных</a:t>
            </a:r>
            <a:r>
              <a:rPr sz="1800" b="1" spc="2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3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актов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object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64336" y="496823"/>
            <a:ext cx="6936632" cy="18733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/>
              <a:t>11</a:t>
            </a:fld>
            <a:endParaRPr spc="-5"/>
          </a:p>
        </p:txBody>
      </p:sp>
      <p:pic>
        <p:nvPicPr>
          <p:cNvPr id="11" name="Замещающее содержимое 10" descr="0-02-05-806474dd1505a8c2fcbb0c34a1b46855fec30d05186e04a76cc91b63b27de2e7_7074ee8ae984edd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93445" y="1615440"/>
            <a:ext cx="7793355" cy="501840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70432" y="384047"/>
            <a:ext cx="6936632" cy="1873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16736" y="6236208"/>
            <a:ext cx="6936632" cy="187334"/>
          </a:xfrm>
          <a:prstGeom prst="rect">
            <a:avLst/>
          </a:prstGeom>
        </p:spPr>
      </p:pic>
      <p:sp>
        <p:nvSpPr>
          <p:cNvPr id="23" name="Замещающее содержимое 2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</p:txBody>
      </p:sp>
      <p:sp>
        <p:nvSpPr>
          <p:cNvPr id="4" name="object 4"/>
          <p:cNvSpPr txBox="1"/>
          <p:nvPr/>
        </p:nvSpPr>
        <p:spPr>
          <a:xfrm>
            <a:off x="1163523" y="203707"/>
            <a:ext cx="20135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>
                <a:latin typeface="Times New Roman" panose="02020603050405020304"/>
                <a:cs typeface="Times New Roman" panose="02020603050405020304"/>
              </a:rPr>
              <a:t>Челябинская</a:t>
            </a:r>
            <a:r>
              <a:rPr sz="1600" b="1" spc="-8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5">
                <a:latin typeface="Times New Roman" panose="02020603050405020304"/>
                <a:cs typeface="Times New Roman" panose="02020603050405020304"/>
              </a:rPr>
              <a:t>область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object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4968" y="33528"/>
            <a:ext cx="719328" cy="92659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49920" cy="1333500"/>
          </a:xfrm>
          <a:prstGeom prst="rect">
            <a:avLst/>
          </a:prstGeom>
        </p:spPr>
        <p:txBody>
          <a:bodyPr vert="horz" wrap="square" lIns="0" tIns="4445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br>
              <a:rPr lang="ru-RU" sz="2400" b="0" spc="-10">
                <a:latin typeface="Calibri" panose="020f0502020204030204"/>
                <a:cs typeface="Calibri" panose="020f0502020204030204"/>
              </a:rPr>
            </a:br>
            <a:br>
              <a:rPr lang="ru-RU" sz="2400" b="0" spc="-10">
                <a:latin typeface="Calibri" panose="020f0502020204030204"/>
                <a:cs typeface="Calibri" panose="020f0502020204030204"/>
              </a:rPr>
            </a:br>
            <a:br>
              <a:rPr lang="ru-RU" sz="2400" b="0" spc="-10">
                <a:latin typeface="Calibri" panose="020f0502020204030204"/>
                <a:cs typeface="Calibri" panose="020f0502020204030204"/>
              </a:rPr>
            </a:br>
            <a:r>
              <a:rPr lang="ru-RU" sz="2000" b="0" spc="-1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Ссылка на сайт ОО (вкладка Бережливое образование)https://6sadargayash.ucoz.ru/index/nashi_gramoty/0-6</a:t>
            </a:r>
            <a:br>
              <a:rPr lang="ru-RU" sz="2000" b="0" spc="-1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</a:br>
            <a:endParaRPr lang="ru-RU" sz="2000" b="0" spc="-1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76905" y="2407920"/>
            <a:ext cx="2787650" cy="58547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84107" y="6466738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12</a:t>
            </a:fld>
            <a:endParaRPr sz="12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7" name="Замещающее содержимое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45185" y="1752600"/>
            <a:ext cx="7380605" cy="390207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70432" y="384047"/>
            <a:ext cx="6936632" cy="187334"/>
          </a:xfrm>
          <a:prstGeom prst="rect">
            <a:avLst/>
          </a:prstGeom>
        </p:spPr>
      </p:pic>
      <p:sp>
        <p:nvSpPr>
          <p:cNvPr id="14" name="Замещающее содержимое 1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object 6"/>
          <p:cNvSpPr txBox="1"/>
          <p:nvPr/>
        </p:nvSpPr>
        <p:spPr>
          <a:xfrm>
            <a:off x="1163523" y="203707"/>
            <a:ext cx="20135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>
                <a:latin typeface="Times New Roman" panose="02020603050405020304"/>
                <a:cs typeface="Times New Roman" panose="02020603050405020304"/>
              </a:rPr>
              <a:t>Челябинская</a:t>
            </a:r>
            <a:r>
              <a:rPr sz="1600" b="1" spc="-8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5">
                <a:latin typeface="Times New Roman" panose="02020603050405020304"/>
                <a:cs typeface="Times New Roman" panose="02020603050405020304"/>
              </a:rPr>
              <a:t>область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object 7"/>
          <p:cNvPicPr/>
          <p:nvPr/>
        </p:nvPicPr>
        <p:blipFill>
          <a:blip r:embed="rId3"/>
          <a:stretch>
            <a:fillRect/>
          </a:stretch>
        </p:blipFill>
        <p:spPr>
          <a:xfrm>
            <a:off x="124968" y="33528"/>
            <a:ext cx="719328" cy="92659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484107" y="6466738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12" name="Замещающее содержимое 11" descr="бер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16200000">
            <a:off x="1562735" y="-368935"/>
            <a:ext cx="5770245" cy="8684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70432" y="384047"/>
            <a:ext cx="6936632" cy="1873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16736" y="6236208"/>
            <a:ext cx="6936632" cy="187334"/>
          </a:xfrm>
          <a:prstGeom prst="rect">
            <a:avLst/>
          </a:prstGeom>
        </p:spPr>
      </p:pic>
      <p:sp>
        <p:nvSpPr>
          <p:cNvPr id="23" name="Замещающее содержимое 22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830580"/>
          </a:xfrm>
        </p:spPr>
        <p:txBody>
          <a:bodyPr/>
          <a:lstStyle/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</p:txBody>
      </p:sp>
      <p:sp>
        <p:nvSpPr>
          <p:cNvPr id="4" name="object 4"/>
          <p:cNvSpPr txBox="1"/>
          <p:nvPr/>
        </p:nvSpPr>
        <p:spPr>
          <a:xfrm>
            <a:off x="1163523" y="203707"/>
            <a:ext cx="20135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>
                <a:latin typeface="Times New Roman" panose="02020603050405020304"/>
                <a:cs typeface="Times New Roman" panose="02020603050405020304"/>
              </a:rPr>
              <a:t>Челябинская</a:t>
            </a:r>
            <a:r>
              <a:rPr sz="1600" b="1" spc="-8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5">
                <a:latin typeface="Times New Roman" panose="02020603050405020304"/>
                <a:cs typeface="Times New Roman" panose="02020603050405020304"/>
              </a:rPr>
              <a:t>область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object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4968" y="33528"/>
            <a:ext cx="719328" cy="92659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8490" y="488950"/>
            <a:ext cx="8086725" cy="1100455"/>
          </a:xfrm>
          <a:prstGeom prst="rect">
            <a:avLst/>
          </a:prstGeom>
        </p:spPr>
        <p:txBody>
          <a:bodyPr vert="horz" wrap="square" lIns="0" tIns="4445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br>
              <a:rPr sz="3200" i="1" spc="-15">
                <a:latin typeface="Calibri" panose="020f0502020204030204"/>
                <a:cs typeface="Calibri" panose="020f0502020204030204"/>
              </a:rPr>
            </a:br>
            <a:r>
              <a:rPr sz="3200" i="1" spc="-15">
                <a:latin typeface="Calibri" panose="020f0502020204030204"/>
                <a:cs typeface="Calibri" panose="020f0502020204030204"/>
              </a:rPr>
              <a:t>Команда</a:t>
            </a:r>
            <a:r>
              <a:rPr sz="3200" i="1" spc="-60">
                <a:latin typeface="Calibri" panose="020f0502020204030204"/>
                <a:cs typeface="Calibri" panose="020f0502020204030204"/>
              </a:rPr>
              <a:t> </a:t>
            </a:r>
            <a:r>
              <a:rPr sz="3200" i="1" spc="-10">
                <a:latin typeface="Calibri" panose="020f0502020204030204"/>
                <a:cs typeface="Calibri" panose="020f0502020204030204"/>
              </a:rPr>
              <a:t>проекта</a:t>
            </a:r>
            <a:endParaRPr sz="3200">
              <a:latin typeface="Calibri"/>
              <a:cs typeface="Calibri"/>
            </a:endParaRPr>
          </a:p>
          <a:p>
            <a:pPr marL="736600">
              <a:lnSpc>
                <a:spcPct val="100000"/>
              </a:lnSpc>
              <a:spcBef>
                <a:spcPts val="145"/>
              </a:spcBef>
            </a:pPr>
            <a:r>
              <a:rPr lang="ru-RU" b="0" spc="-10">
                <a:latin typeface="Calibri" panose="020f0502020204030204"/>
                <a:cs typeface="Calibri" panose="020f0502020204030204"/>
              </a:rPr>
              <a:t>      </a:t>
            </a:r>
            <a:r>
              <a:rPr b="0" spc="-10">
                <a:latin typeface="Calibri" panose="020f0502020204030204"/>
                <a:cs typeface="Calibri" panose="020f0502020204030204"/>
              </a:rPr>
              <a:t>Руководитель</a:t>
            </a:r>
            <a:r>
              <a:rPr b="0" spc="-65">
                <a:latin typeface="Calibri" panose="020f0502020204030204"/>
                <a:cs typeface="Calibri" panose="020f0502020204030204"/>
              </a:rPr>
              <a:t> </a:t>
            </a:r>
            <a:r>
              <a:rPr b="0" spc="-5">
                <a:latin typeface="Calibri" panose="020f0502020204030204"/>
                <a:cs typeface="Calibri" panose="020f0502020204030204"/>
              </a:rPr>
              <a:t>проекта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76905" y="2407920"/>
            <a:ext cx="2787650" cy="58547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>
                <a:latin typeface="Calibri" panose="020f0502020204030204"/>
                <a:cs typeface="Calibri" panose="020f0502020204030204"/>
              </a:rPr>
              <a:t>Заведующий</a:t>
            </a:r>
            <a:r>
              <a:rPr sz="1800" spc="-25">
                <a:latin typeface="Calibri" panose="020f0502020204030204"/>
                <a:cs typeface="Calibri" panose="020f0502020204030204"/>
              </a:rPr>
              <a:t> </a:t>
            </a:r>
            <a:r>
              <a:rPr sz="1800" spc="-10">
                <a:latin typeface="Calibri" panose="020f0502020204030204"/>
                <a:cs typeface="Calibri" panose="020f0502020204030204"/>
              </a:rPr>
              <a:t>детским</a:t>
            </a:r>
            <a:r>
              <a:rPr sz="1800" spc="-45">
                <a:latin typeface="Calibri" panose="020f0502020204030204"/>
                <a:cs typeface="Calibri" panose="020f0502020204030204"/>
              </a:rPr>
              <a:t> </a:t>
            </a:r>
            <a:r>
              <a:rPr sz="1800" spc="-5">
                <a:latin typeface="Calibri" panose="020f0502020204030204"/>
                <a:cs typeface="Calibri" panose="020f0502020204030204"/>
              </a:rPr>
              <a:t>садом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>
                <a:latin typeface="Calibri" panose="020f0502020204030204"/>
                <a:cs typeface="Calibri" panose="020f0502020204030204"/>
              </a:rPr>
              <a:t>            Гайфуллина А.Н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1475" y="4524375"/>
            <a:ext cx="183642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>
                <a:latin typeface="Calibri" panose="020f0502020204030204"/>
                <a:cs typeface="Calibri" panose="020f0502020204030204"/>
              </a:rPr>
              <a:t>Воспитатель </a:t>
            </a:r>
            <a:r>
              <a:rPr sz="1800" spc="-5">
                <a:latin typeface="Calibri" panose="020f0502020204030204"/>
                <a:cs typeface="Calibri" panose="020f0502020204030204"/>
              </a:rPr>
              <a:t> </a:t>
            </a:r>
            <a:r>
              <a:rPr lang="ru-RU" sz="1800" spc="-5">
                <a:latin typeface="Calibri" panose="020f0502020204030204"/>
                <a:cs typeface="Calibri" panose="020f0502020204030204"/>
              </a:rPr>
              <a:t>Байгильдина А.У</a:t>
            </a:r>
            <a:r>
              <a:rPr sz="1800" spc="-5">
                <a:latin typeface="Calibri" panose="020f0502020204030204"/>
                <a:cs typeface="Calibri" panose="020f0502020204030204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5690" y="4970145"/>
            <a:ext cx="225044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800" spc="-10">
                <a:latin typeface="Calibri" panose="020f0502020204030204"/>
                <a:cs typeface="Calibri" panose="020f0502020204030204"/>
              </a:rPr>
              <a:t>Старший в</a:t>
            </a:r>
            <a:r>
              <a:rPr sz="1800" spc="-10">
                <a:latin typeface="Calibri" panose="020f0502020204030204"/>
                <a:cs typeface="Calibri" panose="020f0502020204030204"/>
              </a:rPr>
              <a:t>оспитатель </a:t>
            </a:r>
            <a:r>
              <a:rPr lang="ru-RU" sz="1800" spc="-10">
                <a:latin typeface="Calibri" panose="020f0502020204030204"/>
                <a:cs typeface="Calibri" panose="020f0502020204030204"/>
              </a:rPr>
              <a:t>Михальченко Е.А</a:t>
            </a:r>
            <a:r>
              <a:rPr sz="1800" spc="-5">
                <a:latin typeface="Calibri" panose="020f0502020204030204"/>
                <a:cs typeface="Calibri" panose="020f0502020204030204"/>
              </a:rPr>
              <a:t> .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84107" y="6466738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3</a:t>
            </a:fld>
            <a:endParaRPr sz="12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2" name="Замещающее содержимое 21" descr="0-02-05-c49886c508052303908720b7b8d060d4cc98acb05444bf2f630db07f2a7a0bfa_f058a754e7659e2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420110" y="3429000"/>
            <a:ext cx="1358900" cy="2417445"/>
          </a:xfrm>
          <a:prstGeom prst="rect">
            <a:avLst/>
          </a:prstGeom>
        </p:spPr>
      </p:pic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90" y="1905000"/>
            <a:ext cx="1706880" cy="2562225"/>
          </a:xfrm>
          <a:prstGeom prst="rect">
            <a:avLst/>
          </a:prstGeom>
        </p:spPr>
      </p:pic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975" y="2449195"/>
            <a:ext cx="2256155" cy="25209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/>
          <p:nvPr/>
        </p:nvSpPr>
        <p:spPr>
          <a:xfrm>
            <a:off x="890016" y="1143000"/>
            <a:ext cx="643255" cy="360045"/>
          </a:xfrm>
          <a:prstGeom prst="rect">
            <a:avLst/>
          </a:prstGeom>
          <a:solidFill>
            <a:srgbClr val="9EDFFD"/>
          </a:solidFill>
          <a:ln w="24383">
            <a:solidFill>
              <a:srgbClr val="385D89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630"/>
              </a:spcBef>
            </a:pPr>
            <a:r>
              <a:rPr sz="1200" b="1" spc="-5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ШАГ</a:t>
            </a:r>
            <a:r>
              <a:rPr sz="1200" b="1" spc="-4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2309" y="1582223"/>
            <a:ext cx="2167890" cy="2587625"/>
            <a:chOff x="442309" y="1582223"/>
            <a:chExt cx="2167890" cy="2587625"/>
          </a:xfrm>
        </p:grpSpPr>
        <p:pic>
          <p:nvPicPr>
            <p:cNvPr id="4" name="object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085061" y="3731856"/>
              <a:ext cx="524937" cy="4379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125979" y="3741419"/>
              <a:ext cx="457200" cy="3779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25979" y="3741419"/>
              <a:ext cx="457200" cy="378460"/>
            </a:xfrm>
            <a:custGeom>
              <a:rect l="l" t="t" r="r" b="b"/>
              <a:pathLst>
                <a:path w="457200" h="378460">
                  <a:moveTo>
                    <a:pt x="0" y="94487"/>
                  </a:moveTo>
                  <a:lnTo>
                    <a:pt x="323722" y="94487"/>
                  </a:lnTo>
                  <a:lnTo>
                    <a:pt x="323722" y="0"/>
                  </a:lnTo>
                  <a:lnTo>
                    <a:pt x="457200" y="188975"/>
                  </a:lnTo>
                  <a:lnTo>
                    <a:pt x="323722" y="377951"/>
                  </a:lnTo>
                  <a:lnTo>
                    <a:pt x="323722" y="283463"/>
                  </a:lnTo>
                  <a:lnTo>
                    <a:pt x="0" y="283463"/>
                  </a:lnTo>
                  <a:lnTo>
                    <a:pt x="0" y="94487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42309" y="1582223"/>
              <a:ext cx="1832197" cy="12072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83844" y="1603502"/>
              <a:ext cx="1752600" cy="11338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83844" y="1603502"/>
              <a:ext cx="1751964" cy="276860"/>
            </a:xfrm>
            <a:custGeom>
              <a:rect l="l" t="t" r="r" b="b"/>
              <a:pathLst>
                <a:path w="1751964" h="276860">
                  <a:moveTo>
                    <a:pt x="1751838" y="0"/>
                  </a:moveTo>
                  <a:lnTo>
                    <a:pt x="0" y="0"/>
                  </a:lnTo>
                  <a:lnTo>
                    <a:pt x="0" y="276478"/>
                  </a:lnTo>
                  <a:lnTo>
                    <a:pt x="1751838" y="276478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3844" y="1879993"/>
              <a:ext cx="1751964" cy="497205"/>
            </a:xfrm>
            <a:custGeom>
              <a:rect l="l" t="t" r="r" b="b"/>
              <a:pathLst>
                <a:path w="1751964" h="497205">
                  <a:moveTo>
                    <a:pt x="1751838" y="0"/>
                  </a:moveTo>
                  <a:lnTo>
                    <a:pt x="0" y="0"/>
                  </a:lnTo>
                  <a:lnTo>
                    <a:pt x="0" y="496811"/>
                  </a:lnTo>
                  <a:lnTo>
                    <a:pt x="1751838" y="496811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9EDFF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3844" y="2376766"/>
              <a:ext cx="1751964" cy="361950"/>
            </a:xfrm>
            <a:custGeom>
              <a:rect l="l" t="t" r="r" b="b"/>
              <a:pathLst>
                <a:path w="1751964" h="361950">
                  <a:moveTo>
                    <a:pt x="1751838" y="0"/>
                  </a:moveTo>
                  <a:lnTo>
                    <a:pt x="0" y="0"/>
                  </a:lnTo>
                  <a:lnTo>
                    <a:pt x="0" y="361607"/>
                  </a:lnTo>
                  <a:lnTo>
                    <a:pt x="1751838" y="361607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9082" y="1867281"/>
              <a:ext cx="1761489" cy="25400"/>
            </a:xfrm>
            <a:custGeom>
              <a:rect l="l" t="t" r="r" b="b"/>
              <a:pathLst>
                <a:path w="1761489" h="25400">
                  <a:moveTo>
                    <a:pt x="0" y="25400"/>
                  </a:moveTo>
                  <a:lnTo>
                    <a:pt x="1761324" y="25400"/>
                  </a:lnTo>
                  <a:lnTo>
                    <a:pt x="1761324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9082" y="1598803"/>
              <a:ext cx="1761489" cy="1144905"/>
            </a:xfrm>
            <a:custGeom>
              <a:rect l="l" t="t" r="r" b="b"/>
              <a:pathLst>
                <a:path w="1761489" h="1144905">
                  <a:moveTo>
                    <a:pt x="4762" y="0"/>
                  </a:moveTo>
                  <a:lnTo>
                    <a:pt x="4762" y="1144397"/>
                  </a:lnTo>
                </a:path>
                <a:path w="1761489" h="1144905">
                  <a:moveTo>
                    <a:pt x="1756625" y="0"/>
                  </a:moveTo>
                  <a:lnTo>
                    <a:pt x="1756625" y="1144397"/>
                  </a:lnTo>
                </a:path>
                <a:path w="1761489" h="1144905">
                  <a:moveTo>
                    <a:pt x="0" y="4699"/>
                  </a:moveTo>
                  <a:lnTo>
                    <a:pt x="1761324" y="4699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8607" y="1907794"/>
            <a:ext cx="1742439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1310">
              <a:lnSpc>
                <a:spcPct val="100000"/>
              </a:lnSpc>
              <a:spcBef>
                <a:spcPts val="105"/>
              </a:spcBef>
            </a:pPr>
            <a:r>
              <a:rPr sz="1100" b="1">
                <a:latin typeface="Times New Roman" panose="02020603050405020304"/>
                <a:cs typeface="Times New Roman" panose="02020603050405020304"/>
              </a:rPr>
              <a:t>Сообщить</a:t>
            </a:r>
            <a:r>
              <a:rPr sz="1100" b="1" spc="-3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>
                <a:latin typeface="Times New Roman" panose="02020603050405020304"/>
                <a:cs typeface="Times New Roman" panose="02020603050405020304"/>
              </a:rPr>
              <a:t>о</a:t>
            </a:r>
            <a:r>
              <a:rPr sz="1100" b="1" spc="-3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>
                <a:latin typeface="Times New Roman" panose="02020603050405020304"/>
                <a:cs typeface="Times New Roman" panose="02020603050405020304"/>
              </a:rPr>
              <a:t>цели</a:t>
            </a:r>
            <a:endParaRPr sz="1100">
              <a:latin typeface="Times New Roman"/>
              <a:cs typeface="Times New Roman"/>
            </a:endParaRPr>
          </a:p>
          <a:p>
            <a:pPr marL="269875">
              <a:lnSpc>
                <a:spcPct val="100000"/>
              </a:lnSpc>
            </a:pPr>
            <a:r>
              <a:rPr sz="1100" b="1" spc="-5">
                <a:latin typeface="Times New Roman" panose="02020603050405020304"/>
                <a:cs typeface="Times New Roman" panose="02020603050405020304"/>
              </a:rPr>
              <a:t>проведении</a:t>
            </a:r>
            <a:r>
              <a:rPr sz="1100" b="1" spc="-2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5">
                <a:latin typeface="Times New Roman" panose="02020603050405020304"/>
                <a:cs typeface="Times New Roman" panose="02020603050405020304"/>
              </a:rPr>
              <a:t>опроса</a:t>
            </a:r>
            <a:endParaRPr sz="11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3844" y="2376804"/>
            <a:ext cx="1751964" cy="36195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00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224</a:t>
            </a:r>
            <a:r>
              <a:rPr sz="1000" spc="-5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мин</a:t>
            </a:r>
            <a:endParaRPr sz="1000">
              <a:latin typeface="Times New Roman"/>
              <a:cs typeface="Times New Roman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130547" y="4978934"/>
          <a:ext cx="3926204" cy="1684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6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758">
                <a:tc>
                  <a:txBody>
                    <a:bodyPr vert="horz" wrap="square"/>
                    <a:lstStyle/>
                    <a:p>
                      <a:pPr marL="127000">
                        <a:lnSpc>
                          <a:spcPts val="1205"/>
                        </a:lnSpc>
                      </a:pPr>
                      <a:r>
                        <a:rPr sz="1100">
                          <a:latin typeface="Times New Roman" panose="02020603050405020304"/>
                          <a:cs typeface="Times New Roman" panose="02020603050405020304"/>
                        </a:rPr>
                        <a:t>1. Создавать</a:t>
                      </a:r>
                      <a:r>
                        <a:rPr sz="1100" spc="-10">
                          <a:latin typeface="Times New Roman" panose="02020603050405020304"/>
                          <a:cs typeface="Times New Roman" panose="02020603050405020304"/>
                        </a:rPr>
                        <a:t> условия</a:t>
                      </a:r>
                      <a:r>
                        <a:rPr sz="1100" spc="1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>
                          <a:latin typeface="Times New Roman" panose="02020603050405020304"/>
                          <a:cs typeface="Times New Roman" panose="02020603050405020304"/>
                        </a:rPr>
                        <a:t>для</a:t>
                      </a:r>
                      <a:r>
                        <a:rPr sz="1100" spc="1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5">
                          <a:latin typeface="Times New Roman" panose="02020603050405020304"/>
                          <a:cs typeface="Times New Roman" panose="02020603050405020304"/>
                        </a:rPr>
                        <a:t>обеспечения</a:t>
                      </a:r>
                      <a:r>
                        <a:rPr sz="1100" spc="9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>
                          <a:latin typeface="Times New Roman" panose="02020603050405020304"/>
                          <a:cs typeface="Times New Roman" panose="02020603050405020304"/>
                        </a:rPr>
                        <a:t>индивидуализации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100" spc="-5">
                          <a:latin typeface="Times New Roman" panose="02020603050405020304"/>
                          <a:cs typeface="Times New Roman" panose="02020603050405020304"/>
                        </a:rPr>
                        <a:t>образовательной</a:t>
                      </a:r>
                      <a:r>
                        <a:rPr sz="1100" spc="3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100" spc="-1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>
                          <a:latin typeface="Times New Roman" panose="02020603050405020304"/>
                          <a:cs typeface="Times New Roman" panose="02020603050405020304"/>
                        </a:rPr>
                        <a:t>воспитательной</a:t>
                      </a:r>
                      <a:r>
                        <a:rPr sz="1100" spc="-1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>
                          <a:latin typeface="Times New Roman" panose="02020603050405020304"/>
                          <a:cs typeface="Times New Roman" panose="02020603050405020304"/>
                        </a:rPr>
                        <a:t>деятельности</a:t>
                      </a:r>
                      <a:r>
                        <a:rPr sz="1100" spc="6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sz="1100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>
                          <a:latin typeface="Times New Roman" panose="02020603050405020304"/>
                          <a:cs typeface="Times New Roman" panose="02020603050405020304"/>
                        </a:rPr>
                        <a:t>ДОУ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281">
                <a:tc>
                  <a:txBody>
                    <a:bodyPr vert="horz" wrap="square"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>
                          <a:latin typeface="Times New Roman" panose="02020603050405020304"/>
                          <a:cs typeface="Times New Roman" panose="02020603050405020304"/>
                        </a:rPr>
                        <a:t>2. Продолжать</a:t>
                      </a:r>
                      <a:r>
                        <a:rPr sz="1100" spc="1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>
                          <a:latin typeface="Times New Roman" panose="02020603050405020304"/>
                          <a:cs typeface="Times New Roman" panose="02020603050405020304"/>
                        </a:rPr>
                        <a:t>разрабатывать</a:t>
                      </a:r>
                      <a:r>
                        <a:rPr sz="1100" spc="-5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>
                          <a:latin typeface="Times New Roman" panose="02020603050405020304"/>
                          <a:cs typeface="Times New Roman" panose="02020603050405020304"/>
                        </a:rPr>
                        <a:t>и </a:t>
                      </a:r>
                      <a:r>
                        <a:rPr sz="1100" spc="-10">
                          <a:latin typeface="Times New Roman" panose="02020603050405020304"/>
                          <a:cs typeface="Times New Roman" panose="02020603050405020304"/>
                        </a:rPr>
                        <a:t>внедрять</a:t>
                      </a:r>
                      <a:r>
                        <a:rPr sz="1100" spc="1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>
                          <a:latin typeface="Times New Roman" panose="02020603050405020304"/>
                          <a:cs typeface="Times New Roman" panose="02020603050405020304"/>
                        </a:rPr>
                        <a:t>новые</a:t>
                      </a:r>
                      <a:r>
                        <a:rPr sz="1100" spc="-2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>
                          <a:latin typeface="Times New Roman" panose="02020603050405020304"/>
                          <a:cs typeface="Times New Roman" panose="02020603050405020304"/>
                        </a:rPr>
                        <a:t>подходы</a:t>
                      </a:r>
                      <a:r>
                        <a:rPr sz="1100" spc="6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>
                          <a:latin typeface="Times New Roman" panose="02020603050405020304"/>
                          <a:cs typeface="Times New Roman" panose="02020603050405020304"/>
                        </a:rPr>
                        <a:t>к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>
                          <a:latin typeface="Times New Roman" panose="02020603050405020304"/>
                          <a:cs typeface="Times New Roman" panose="02020603050405020304"/>
                        </a:rPr>
                        <a:t>взаимодействию</a:t>
                      </a:r>
                      <a:r>
                        <a:rPr sz="1100" spc="1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>
                          <a:latin typeface="Times New Roman" panose="02020603050405020304"/>
                          <a:cs typeface="Times New Roman" panose="02020603050405020304"/>
                        </a:rPr>
                        <a:t>ДОУ</a:t>
                      </a:r>
                      <a:r>
                        <a:rPr sz="1100" spc="-1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>
                          <a:latin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sz="1100" spc="-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>
                          <a:latin typeface="Times New Roman" panose="02020603050405020304"/>
                          <a:cs typeface="Times New Roman" panose="02020603050405020304"/>
                        </a:rPr>
                        <a:t>семьями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106">
                <a:tc>
                  <a:txBody>
                    <a:bodyPr vert="horz" wrap="square"/>
                    <a:lstStyle/>
                    <a:p>
                      <a:pPr marL="266700" indent="-140335">
                        <a:lnSpc>
                          <a:spcPct val="100000"/>
                        </a:lnSpc>
                        <a:spcBef>
                          <a:spcPts val="300"/>
                        </a:spcBef>
                        <a:buAutoNum type="arabicPeriod" startAt="3"/>
                        <a:tabLst>
                          <a:tab pos="267335"/>
                        </a:tabLst>
                      </a:pPr>
                      <a:r>
                        <a:rPr sz="1100" spc="-5">
                          <a:latin typeface="Times New Roman" panose="02020603050405020304"/>
                          <a:cs typeface="Times New Roman" panose="02020603050405020304"/>
                        </a:rPr>
                        <a:t>Проектирования</a:t>
                      </a:r>
                      <a:r>
                        <a:rPr sz="11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>
                          <a:latin typeface="Times New Roman" panose="02020603050405020304"/>
                          <a:cs typeface="Times New Roman" panose="02020603050405020304"/>
                        </a:rPr>
                        <a:t>дальнейшей</a:t>
                      </a:r>
                      <a:r>
                        <a:rPr sz="1100" spc="4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>
                          <a:latin typeface="Times New Roman" panose="02020603050405020304"/>
                          <a:cs typeface="Times New Roman" panose="02020603050405020304"/>
                        </a:rPr>
                        <a:t>работы</a:t>
                      </a:r>
                      <a:r>
                        <a:rPr sz="1100" spc="-2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>
                          <a:latin typeface="Times New Roman" panose="02020603050405020304"/>
                          <a:cs typeface="Times New Roman" panose="02020603050405020304"/>
                        </a:rPr>
                        <a:t>по</a:t>
                      </a:r>
                      <a:r>
                        <a:rPr sz="1100" spc="-1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>
                          <a:latin typeface="Times New Roman" panose="02020603050405020304"/>
                          <a:cs typeface="Times New Roman" panose="02020603050405020304"/>
                        </a:rPr>
                        <a:t>разработке</a:t>
                      </a:r>
                      <a:r>
                        <a:rPr sz="11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5">
                          <a:latin typeface="Times New Roman" panose="02020603050405020304"/>
                          <a:cs typeface="Times New Roman" panose="02020603050405020304"/>
                        </a:rPr>
                        <a:t>плана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100" spc="-5">
                          <a:latin typeface="Times New Roman" panose="02020603050405020304"/>
                          <a:cs typeface="Times New Roman" panose="02020603050405020304"/>
                        </a:rPr>
                        <a:t>взаимодействия</a:t>
                      </a:r>
                      <a:r>
                        <a:rPr sz="1100" spc="-1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>
                          <a:latin typeface="Times New Roman" panose="02020603050405020304"/>
                          <a:cs typeface="Times New Roman" panose="02020603050405020304"/>
                        </a:rPr>
                        <a:t>ДОУ</a:t>
                      </a:r>
                      <a:r>
                        <a:rPr sz="1100" spc="-1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>
                          <a:latin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sz="1100" spc="-1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5">
                          <a:latin typeface="Times New Roman" panose="02020603050405020304"/>
                          <a:cs typeface="Times New Roman" panose="02020603050405020304"/>
                        </a:rPr>
                        <a:t>семьей,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00" marR="119380">
                        <a:lnSpc>
                          <a:spcPct val="100000"/>
                        </a:lnSpc>
                        <a:buAutoNum type="arabicPeriod" startAt="4"/>
                        <a:tabLst>
                          <a:tab pos="233045"/>
                        </a:tabLst>
                      </a:pPr>
                      <a:r>
                        <a:rPr sz="1100">
                          <a:latin typeface="Times New Roman" panose="02020603050405020304"/>
                          <a:cs typeface="Times New Roman" panose="02020603050405020304"/>
                        </a:rPr>
                        <a:t>реализации </a:t>
                      </a:r>
                      <a:r>
                        <a:rPr sz="1100" spc="-5">
                          <a:latin typeface="Times New Roman" panose="02020603050405020304"/>
                          <a:cs typeface="Times New Roman" panose="02020603050405020304"/>
                        </a:rPr>
                        <a:t>личностно-ориентированного взаимодействия </a:t>
                      </a:r>
                      <a:r>
                        <a:rPr sz="1100">
                          <a:latin typeface="Times New Roman" panose="02020603050405020304"/>
                          <a:cs typeface="Times New Roman" panose="02020603050405020304"/>
                        </a:rPr>
                        <a:t>с </a:t>
                      </a:r>
                      <a:r>
                        <a:rPr sz="1100" spc="-26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>
                          <a:latin typeface="Times New Roman" panose="02020603050405020304"/>
                          <a:cs typeface="Times New Roman" panose="02020603050405020304"/>
                        </a:rPr>
                        <a:t>детьми;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66700" indent="-140335">
                        <a:lnSpc>
                          <a:spcPts val="1240"/>
                        </a:lnSpc>
                        <a:buAutoNum type="arabicPeriod" startAt="4"/>
                        <a:tabLst>
                          <a:tab pos="267335"/>
                          <a:tab pos="3650615"/>
                        </a:tabLst>
                      </a:pPr>
                      <a:r>
                        <a:rPr sz="1100">
                          <a:latin typeface="Times New Roman" panose="02020603050405020304"/>
                          <a:cs typeface="Times New Roman" panose="02020603050405020304"/>
                        </a:rPr>
                        <a:t>Реализации</a:t>
                      </a:r>
                      <a:r>
                        <a:rPr sz="1100" spc="-4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10">
                          <a:latin typeface="Times New Roman" panose="02020603050405020304"/>
                          <a:cs typeface="Times New Roman" panose="02020603050405020304"/>
                        </a:rPr>
                        <a:t>современных</a:t>
                      </a:r>
                      <a:r>
                        <a:rPr sz="1100" spc="8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>
                          <a:latin typeface="Times New Roman" panose="02020603050405020304"/>
                          <a:cs typeface="Times New Roman" panose="02020603050405020304"/>
                        </a:rPr>
                        <a:t>развивающих</a:t>
                      </a:r>
                      <a:r>
                        <a:rPr sz="1100" spc="-4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spc="-5">
                          <a:latin typeface="Times New Roman" panose="02020603050405020304"/>
                          <a:cs typeface="Times New Roman" panose="02020603050405020304"/>
                        </a:rPr>
                        <a:t>технологий.	</a:t>
                      </a:r>
                      <a:r>
                        <a:rPr sz="1800" b="1" baseline="-23000">
                          <a:solidFill>
                            <a:srgbClr val="205868"/>
                          </a:solidFill>
                          <a:latin typeface="Calibri" panose="020f0502020204030204"/>
                          <a:cs typeface="Calibri" panose="020f0502020204030204"/>
                        </a:rPr>
                        <a:t>4</a:t>
                      </a:r>
                      <a:endParaRPr sz="1800" baseline="-230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object 17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1478280"/>
            <a:ext cx="516470" cy="146138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69265" y="1612214"/>
            <a:ext cx="18034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1800" b="1" spc="-39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Х </a:t>
            </a:r>
            <a:r>
              <a:rPr sz="1800" b="1" spc="-39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О  Д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9" name="object 19"/>
          <p:cNvPicPr/>
          <p:nvPr/>
        </p:nvPicPr>
        <p:blipFill>
          <a:blip r:embed="rId7"/>
          <a:stretch>
            <a:fillRect/>
          </a:stretch>
        </p:blipFill>
        <p:spPr>
          <a:xfrm>
            <a:off x="4710561" y="4947445"/>
            <a:ext cx="343042" cy="1564951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29590" y="4997907"/>
            <a:ext cx="4659630" cy="180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6405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1800" b="1" spc="-39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Ы  Х </a:t>
            </a:r>
            <a:r>
              <a:rPr sz="1800" b="1" spc="-39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О </a:t>
            </a:r>
            <a:r>
              <a:rPr sz="1800" b="1" spc="-39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Д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1600" b="1" spc="5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Время</a:t>
            </a:r>
            <a:r>
              <a:rPr sz="1600" b="1" spc="-6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протекания</a:t>
            </a:r>
            <a:r>
              <a:rPr sz="1600" b="1" spc="-8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1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процесса</a:t>
            </a:r>
            <a:r>
              <a:rPr sz="1600" b="1" spc="-65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1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–2400</a:t>
            </a:r>
            <a:r>
              <a:rPr sz="1600" b="1" spc="-85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5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мин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18530" y="4722114"/>
            <a:ext cx="11753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ПРОБЛЕМЫ: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081593" y="1139761"/>
            <a:ext cx="671195" cy="530860"/>
            <a:chOff x="2081593" y="1139761"/>
            <a:chExt cx="671195" cy="530860"/>
          </a:xfrm>
        </p:grpSpPr>
        <p:sp>
          <p:nvSpPr>
            <p:cNvPr id="23" name="object 23"/>
            <p:cNvSpPr/>
            <p:nvPr/>
          </p:nvSpPr>
          <p:spPr>
            <a:xfrm>
              <a:off x="2093975" y="1152144"/>
              <a:ext cx="646430" cy="506095"/>
            </a:xfrm>
            <a:custGeom>
              <a:rect l="l" t="t" r="r" b="b"/>
              <a:pathLst>
                <a:path w="646430" h="506094">
                  <a:moveTo>
                    <a:pt x="434467" y="0"/>
                  </a:moveTo>
                  <a:lnTo>
                    <a:pt x="323088" y="135889"/>
                  </a:lnTo>
                  <a:lnTo>
                    <a:pt x="249809" y="53720"/>
                  </a:lnTo>
                  <a:lnTo>
                    <a:pt x="218694" y="148081"/>
                  </a:lnTo>
                  <a:lnTo>
                    <a:pt x="11049" y="53720"/>
                  </a:lnTo>
                  <a:lnTo>
                    <a:pt x="138430" y="178434"/>
                  </a:lnTo>
                  <a:lnTo>
                    <a:pt x="0" y="201802"/>
                  </a:lnTo>
                  <a:lnTo>
                    <a:pt x="111379" y="275843"/>
                  </a:lnTo>
                  <a:lnTo>
                    <a:pt x="4063" y="341629"/>
                  </a:lnTo>
                  <a:lnTo>
                    <a:pt x="169544" y="326516"/>
                  </a:lnTo>
                  <a:lnTo>
                    <a:pt x="142494" y="412622"/>
                  </a:lnTo>
                  <a:lnTo>
                    <a:pt x="230759" y="366013"/>
                  </a:lnTo>
                  <a:lnTo>
                    <a:pt x="253873" y="505967"/>
                  </a:lnTo>
                  <a:lnTo>
                    <a:pt x="315087" y="349884"/>
                  </a:lnTo>
                  <a:lnTo>
                    <a:pt x="396240" y="462279"/>
                  </a:lnTo>
                  <a:lnTo>
                    <a:pt x="419354" y="338708"/>
                  </a:lnTo>
                  <a:lnTo>
                    <a:pt x="542798" y="423925"/>
                  </a:lnTo>
                  <a:lnTo>
                    <a:pt x="503681" y="303148"/>
                  </a:lnTo>
                  <a:lnTo>
                    <a:pt x="646176" y="311276"/>
                  </a:lnTo>
                  <a:lnTo>
                    <a:pt x="526669" y="245363"/>
                  </a:lnTo>
                  <a:lnTo>
                    <a:pt x="631190" y="190626"/>
                  </a:lnTo>
                  <a:lnTo>
                    <a:pt x="499618" y="171322"/>
                  </a:lnTo>
                  <a:lnTo>
                    <a:pt x="549910" y="104393"/>
                  </a:lnTo>
                  <a:lnTo>
                    <a:pt x="423418" y="124713"/>
                  </a:lnTo>
                  <a:lnTo>
                    <a:pt x="4344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93975" y="1152144"/>
              <a:ext cx="646430" cy="506095"/>
            </a:xfrm>
            <a:custGeom>
              <a:rect l="l" t="t" r="r" b="b"/>
              <a:pathLst>
                <a:path w="646430" h="506094">
                  <a:moveTo>
                    <a:pt x="323088" y="135889"/>
                  </a:moveTo>
                  <a:lnTo>
                    <a:pt x="434467" y="0"/>
                  </a:lnTo>
                  <a:lnTo>
                    <a:pt x="423418" y="124713"/>
                  </a:lnTo>
                  <a:lnTo>
                    <a:pt x="549910" y="104393"/>
                  </a:lnTo>
                  <a:lnTo>
                    <a:pt x="499618" y="171322"/>
                  </a:lnTo>
                  <a:lnTo>
                    <a:pt x="631190" y="190626"/>
                  </a:lnTo>
                  <a:lnTo>
                    <a:pt x="526669" y="245363"/>
                  </a:lnTo>
                  <a:lnTo>
                    <a:pt x="646176" y="311276"/>
                  </a:lnTo>
                  <a:lnTo>
                    <a:pt x="503681" y="303148"/>
                  </a:lnTo>
                  <a:lnTo>
                    <a:pt x="542798" y="423925"/>
                  </a:lnTo>
                  <a:lnTo>
                    <a:pt x="419354" y="338708"/>
                  </a:lnTo>
                  <a:lnTo>
                    <a:pt x="396240" y="462279"/>
                  </a:lnTo>
                  <a:lnTo>
                    <a:pt x="315087" y="349884"/>
                  </a:lnTo>
                  <a:lnTo>
                    <a:pt x="253873" y="505967"/>
                  </a:lnTo>
                  <a:lnTo>
                    <a:pt x="230759" y="366013"/>
                  </a:lnTo>
                  <a:lnTo>
                    <a:pt x="142494" y="412622"/>
                  </a:lnTo>
                  <a:lnTo>
                    <a:pt x="169544" y="326516"/>
                  </a:lnTo>
                  <a:lnTo>
                    <a:pt x="4063" y="341629"/>
                  </a:lnTo>
                  <a:lnTo>
                    <a:pt x="111379" y="275843"/>
                  </a:lnTo>
                  <a:lnTo>
                    <a:pt x="0" y="201802"/>
                  </a:lnTo>
                  <a:lnTo>
                    <a:pt x="138430" y="178434"/>
                  </a:lnTo>
                  <a:lnTo>
                    <a:pt x="11049" y="53720"/>
                  </a:lnTo>
                  <a:lnTo>
                    <a:pt x="218694" y="148081"/>
                  </a:lnTo>
                  <a:lnTo>
                    <a:pt x="249809" y="53720"/>
                  </a:lnTo>
                  <a:lnTo>
                    <a:pt x="323088" y="135889"/>
                  </a:lnTo>
                  <a:close/>
                </a:path>
              </a:pathLst>
            </a:custGeom>
            <a:ln w="2438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373629" y="1328166"/>
            <a:ext cx="7683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235505" y="1100137"/>
            <a:ext cx="671195" cy="527685"/>
            <a:chOff x="8235505" y="1100137"/>
            <a:chExt cx="671195" cy="527685"/>
          </a:xfrm>
        </p:grpSpPr>
        <p:sp>
          <p:nvSpPr>
            <p:cNvPr id="27" name="object 27"/>
            <p:cNvSpPr/>
            <p:nvPr/>
          </p:nvSpPr>
          <p:spPr>
            <a:xfrm>
              <a:off x="8247888" y="1112520"/>
              <a:ext cx="646430" cy="502920"/>
            </a:xfrm>
            <a:custGeom>
              <a:rect l="l" t="t" r="r" b="b"/>
              <a:pathLst>
                <a:path w="646429" h="502919">
                  <a:moveTo>
                    <a:pt x="434466" y="0"/>
                  </a:moveTo>
                  <a:lnTo>
                    <a:pt x="323087" y="135000"/>
                  </a:lnTo>
                  <a:lnTo>
                    <a:pt x="249808" y="53466"/>
                  </a:lnTo>
                  <a:lnTo>
                    <a:pt x="218693" y="147192"/>
                  </a:lnTo>
                  <a:lnTo>
                    <a:pt x="11048" y="53466"/>
                  </a:lnTo>
                  <a:lnTo>
                    <a:pt x="138429" y="177291"/>
                  </a:lnTo>
                  <a:lnTo>
                    <a:pt x="0" y="200532"/>
                  </a:lnTo>
                  <a:lnTo>
                    <a:pt x="111378" y="274192"/>
                  </a:lnTo>
                  <a:lnTo>
                    <a:pt x="4063" y="339597"/>
                  </a:lnTo>
                  <a:lnTo>
                    <a:pt x="169544" y="324484"/>
                  </a:lnTo>
                  <a:lnTo>
                    <a:pt x="142493" y="410209"/>
                  </a:lnTo>
                  <a:lnTo>
                    <a:pt x="230758" y="363854"/>
                  </a:lnTo>
                  <a:lnTo>
                    <a:pt x="253872" y="502919"/>
                  </a:lnTo>
                  <a:lnTo>
                    <a:pt x="315086" y="347725"/>
                  </a:lnTo>
                  <a:lnTo>
                    <a:pt x="396239" y="459485"/>
                  </a:lnTo>
                  <a:lnTo>
                    <a:pt x="419353" y="336550"/>
                  </a:lnTo>
                  <a:lnTo>
                    <a:pt x="542797" y="421258"/>
                  </a:lnTo>
                  <a:lnTo>
                    <a:pt x="503681" y="301370"/>
                  </a:lnTo>
                  <a:lnTo>
                    <a:pt x="646176" y="309371"/>
                  </a:lnTo>
                  <a:lnTo>
                    <a:pt x="526668" y="243839"/>
                  </a:lnTo>
                  <a:lnTo>
                    <a:pt x="631189" y="189483"/>
                  </a:lnTo>
                  <a:lnTo>
                    <a:pt x="499617" y="170306"/>
                  </a:lnTo>
                  <a:lnTo>
                    <a:pt x="549909" y="103758"/>
                  </a:lnTo>
                  <a:lnTo>
                    <a:pt x="423417" y="123951"/>
                  </a:lnTo>
                  <a:lnTo>
                    <a:pt x="4344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247888" y="1112520"/>
              <a:ext cx="646430" cy="502920"/>
            </a:xfrm>
            <a:custGeom>
              <a:rect l="l" t="t" r="r" b="b"/>
              <a:pathLst>
                <a:path w="646429" h="502919">
                  <a:moveTo>
                    <a:pt x="323087" y="135000"/>
                  </a:moveTo>
                  <a:lnTo>
                    <a:pt x="434466" y="0"/>
                  </a:lnTo>
                  <a:lnTo>
                    <a:pt x="423417" y="123951"/>
                  </a:lnTo>
                  <a:lnTo>
                    <a:pt x="549909" y="103758"/>
                  </a:lnTo>
                  <a:lnTo>
                    <a:pt x="499617" y="170306"/>
                  </a:lnTo>
                  <a:lnTo>
                    <a:pt x="631189" y="189483"/>
                  </a:lnTo>
                  <a:lnTo>
                    <a:pt x="526668" y="243839"/>
                  </a:lnTo>
                  <a:lnTo>
                    <a:pt x="646176" y="309371"/>
                  </a:lnTo>
                  <a:lnTo>
                    <a:pt x="503681" y="301370"/>
                  </a:lnTo>
                  <a:lnTo>
                    <a:pt x="542797" y="421258"/>
                  </a:lnTo>
                  <a:lnTo>
                    <a:pt x="419353" y="336550"/>
                  </a:lnTo>
                  <a:lnTo>
                    <a:pt x="396239" y="459485"/>
                  </a:lnTo>
                  <a:lnTo>
                    <a:pt x="315086" y="347725"/>
                  </a:lnTo>
                  <a:lnTo>
                    <a:pt x="253872" y="502919"/>
                  </a:lnTo>
                  <a:lnTo>
                    <a:pt x="230758" y="363854"/>
                  </a:lnTo>
                  <a:lnTo>
                    <a:pt x="142493" y="410209"/>
                  </a:lnTo>
                  <a:lnTo>
                    <a:pt x="169544" y="324484"/>
                  </a:lnTo>
                  <a:lnTo>
                    <a:pt x="4063" y="339597"/>
                  </a:lnTo>
                  <a:lnTo>
                    <a:pt x="111378" y="274192"/>
                  </a:lnTo>
                  <a:lnTo>
                    <a:pt x="0" y="200532"/>
                  </a:lnTo>
                  <a:lnTo>
                    <a:pt x="138429" y="177291"/>
                  </a:lnTo>
                  <a:lnTo>
                    <a:pt x="11048" y="53466"/>
                  </a:lnTo>
                  <a:lnTo>
                    <a:pt x="218693" y="147192"/>
                  </a:lnTo>
                  <a:lnTo>
                    <a:pt x="249808" y="53466"/>
                  </a:lnTo>
                  <a:lnTo>
                    <a:pt x="323087" y="135000"/>
                  </a:lnTo>
                  <a:close/>
                </a:path>
              </a:pathLst>
            </a:custGeom>
            <a:ln w="2438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530590" y="1286382"/>
            <a:ext cx="7683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554289" y="2913697"/>
            <a:ext cx="671195" cy="527685"/>
            <a:chOff x="1554289" y="2913697"/>
            <a:chExt cx="671195" cy="527685"/>
          </a:xfrm>
        </p:grpSpPr>
        <p:sp>
          <p:nvSpPr>
            <p:cNvPr id="31" name="object 31"/>
            <p:cNvSpPr/>
            <p:nvPr/>
          </p:nvSpPr>
          <p:spPr>
            <a:xfrm>
              <a:off x="1566672" y="2926080"/>
              <a:ext cx="646430" cy="502920"/>
            </a:xfrm>
            <a:custGeom>
              <a:rect l="l" t="t" r="r" b="b"/>
              <a:pathLst>
                <a:path w="646430" h="502920">
                  <a:moveTo>
                    <a:pt x="434466" y="0"/>
                  </a:moveTo>
                  <a:lnTo>
                    <a:pt x="323088" y="135000"/>
                  </a:lnTo>
                  <a:lnTo>
                    <a:pt x="249809" y="53467"/>
                  </a:lnTo>
                  <a:lnTo>
                    <a:pt x="218694" y="147193"/>
                  </a:lnTo>
                  <a:lnTo>
                    <a:pt x="11049" y="53467"/>
                  </a:lnTo>
                  <a:lnTo>
                    <a:pt x="138429" y="177292"/>
                  </a:lnTo>
                  <a:lnTo>
                    <a:pt x="0" y="200533"/>
                  </a:lnTo>
                  <a:lnTo>
                    <a:pt x="111378" y="274193"/>
                  </a:lnTo>
                  <a:lnTo>
                    <a:pt x="4064" y="339598"/>
                  </a:lnTo>
                  <a:lnTo>
                    <a:pt x="169545" y="324485"/>
                  </a:lnTo>
                  <a:lnTo>
                    <a:pt x="142494" y="410210"/>
                  </a:lnTo>
                  <a:lnTo>
                    <a:pt x="230759" y="363855"/>
                  </a:lnTo>
                  <a:lnTo>
                    <a:pt x="253872" y="502920"/>
                  </a:lnTo>
                  <a:lnTo>
                    <a:pt x="315086" y="347725"/>
                  </a:lnTo>
                  <a:lnTo>
                    <a:pt x="396240" y="459486"/>
                  </a:lnTo>
                  <a:lnTo>
                    <a:pt x="419353" y="336550"/>
                  </a:lnTo>
                  <a:lnTo>
                    <a:pt x="542797" y="421259"/>
                  </a:lnTo>
                  <a:lnTo>
                    <a:pt x="503682" y="301371"/>
                  </a:lnTo>
                  <a:lnTo>
                    <a:pt x="646176" y="309372"/>
                  </a:lnTo>
                  <a:lnTo>
                    <a:pt x="526669" y="243840"/>
                  </a:lnTo>
                  <a:lnTo>
                    <a:pt x="631190" y="189484"/>
                  </a:lnTo>
                  <a:lnTo>
                    <a:pt x="499617" y="170307"/>
                  </a:lnTo>
                  <a:lnTo>
                    <a:pt x="549910" y="103759"/>
                  </a:lnTo>
                  <a:lnTo>
                    <a:pt x="423417" y="123952"/>
                  </a:lnTo>
                  <a:lnTo>
                    <a:pt x="4344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66672" y="2926080"/>
              <a:ext cx="646430" cy="502920"/>
            </a:xfrm>
            <a:custGeom>
              <a:rect l="l" t="t" r="r" b="b"/>
              <a:pathLst>
                <a:path w="646430" h="502920">
                  <a:moveTo>
                    <a:pt x="323088" y="135000"/>
                  </a:moveTo>
                  <a:lnTo>
                    <a:pt x="434466" y="0"/>
                  </a:lnTo>
                  <a:lnTo>
                    <a:pt x="423417" y="123952"/>
                  </a:lnTo>
                  <a:lnTo>
                    <a:pt x="549910" y="103759"/>
                  </a:lnTo>
                  <a:lnTo>
                    <a:pt x="499617" y="170307"/>
                  </a:lnTo>
                  <a:lnTo>
                    <a:pt x="631190" y="189484"/>
                  </a:lnTo>
                  <a:lnTo>
                    <a:pt x="526669" y="243840"/>
                  </a:lnTo>
                  <a:lnTo>
                    <a:pt x="646176" y="309372"/>
                  </a:lnTo>
                  <a:lnTo>
                    <a:pt x="503682" y="301371"/>
                  </a:lnTo>
                  <a:lnTo>
                    <a:pt x="542797" y="421259"/>
                  </a:lnTo>
                  <a:lnTo>
                    <a:pt x="419353" y="336550"/>
                  </a:lnTo>
                  <a:lnTo>
                    <a:pt x="396240" y="459486"/>
                  </a:lnTo>
                  <a:lnTo>
                    <a:pt x="315086" y="347725"/>
                  </a:lnTo>
                  <a:lnTo>
                    <a:pt x="253872" y="502920"/>
                  </a:lnTo>
                  <a:lnTo>
                    <a:pt x="230759" y="363855"/>
                  </a:lnTo>
                  <a:lnTo>
                    <a:pt x="142494" y="410210"/>
                  </a:lnTo>
                  <a:lnTo>
                    <a:pt x="169545" y="324485"/>
                  </a:lnTo>
                  <a:lnTo>
                    <a:pt x="4064" y="339598"/>
                  </a:lnTo>
                  <a:lnTo>
                    <a:pt x="111378" y="274193"/>
                  </a:lnTo>
                  <a:lnTo>
                    <a:pt x="0" y="200533"/>
                  </a:lnTo>
                  <a:lnTo>
                    <a:pt x="138429" y="177292"/>
                  </a:lnTo>
                  <a:lnTo>
                    <a:pt x="11049" y="53467"/>
                  </a:lnTo>
                  <a:lnTo>
                    <a:pt x="218694" y="147193"/>
                  </a:lnTo>
                  <a:lnTo>
                    <a:pt x="249809" y="53467"/>
                  </a:lnTo>
                  <a:lnTo>
                    <a:pt x="323088" y="135000"/>
                  </a:lnTo>
                  <a:close/>
                </a:path>
              </a:pathLst>
            </a:custGeom>
            <a:ln w="2438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845055" y="3100831"/>
            <a:ext cx="7683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5</a:t>
            </a:r>
            <a:endParaRPr sz="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309681" y="2867977"/>
            <a:ext cx="668020" cy="530860"/>
            <a:chOff x="4309681" y="2867977"/>
            <a:chExt cx="668020" cy="530860"/>
          </a:xfrm>
        </p:grpSpPr>
        <p:sp>
          <p:nvSpPr>
            <p:cNvPr id="35" name="object 35"/>
            <p:cNvSpPr/>
            <p:nvPr/>
          </p:nvSpPr>
          <p:spPr>
            <a:xfrm>
              <a:off x="4322064" y="2880359"/>
              <a:ext cx="643255" cy="506095"/>
            </a:xfrm>
            <a:custGeom>
              <a:rect l="l" t="t" r="r" b="b"/>
              <a:pathLst>
                <a:path w="643254" h="506095">
                  <a:moveTo>
                    <a:pt x="432435" y="0"/>
                  </a:moveTo>
                  <a:lnTo>
                    <a:pt x="321563" y="135889"/>
                  </a:lnTo>
                  <a:lnTo>
                    <a:pt x="248665" y="53720"/>
                  </a:lnTo>
                  <a:lnTo>
                    <a:pt x="217677" y="148081"/>
                  </a:lnTo>
                  <a:lnTo>
                    <a:pt x="11049" y="53720"/>
                  </a:lnTo>
                  <a:lnTo>
                    <a:pt x="137795" y="178435"/>
                  </a:lnTo>
                  <a:lnTo>
                    <a:pt x="0" y="201802"/>
                  </a:lnTo>
                  <a:lnTo>
                    <a:pt x="110871" y="275843"/>
                  </a:lnTo>
                  <a:lnTo>
                    <a:pt x="4063" y="341629"/>
                  </a:lnTo>
                  <a:lnTo>
                    <a:pt x="168783" y="326516"/>
                  </a:lnTo>
                  <a:lnTo>
                    <a:pt x="141732" y="412623"/>
                  </a:lnTo>
                  <a:lnTo>
                    <a:pt x="229743" y="366013"/>
                  </a:lnTo>
                  <a:lnTo>
                    <a:pt x="252602" y="505967"/>
                  </a:lnTo>
                  <a:lnTo>
                    <a:pt x="313563" y="349885"/>
                  </a:lnTo>
                  <a:lnTo>
                    <a:pt x="394462" y="462279"/>
                  </a:lnTo>
                  <a:lnTo>
                    <a:pt x="417449" y="338709"/>
                  </a:lnTo>
                  <a:lnTo>
                    <a:pt x="540258" y="423925"/>
                  </a:lnTo>
                  <a:lnTo>
                    <a:pt x="501269" y="303149"/>
                  </a:lnTo>
                  <a:lnTo>
                    <a:pt x="643127" y="311276"/>
                  </a:lnTo>
                  <a:lnTo>
                    <a:pt x="524256" y="245363"/>
                  </a:lnTo>
                  <a:lnTo>
                    <a:pt x="628141" y="190626"/>
                  </a:lnTo>
                  <a:lnTo>
                    <a:pt x="497332" y="171323"/>
                  </a:lnTo>
                  <a:lnTo>
                    <a:pt x="547243" y="104393"/>
                  </a:lnTo>
                  <a:lnTo>
                    <a:pt x="421513" y="124713"/>
                  </a:lnTo>
                  <a:lnTo>
                    <a:pt x="4324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22064" y="2880359"/>
              <a:ext cx="643255" cy="506095"/>
            </a:xfrm>
            <a:custGeom>
              <a:rect l="l" t="t" r="r" b="b"/>
              <a:pathLst>
                <a:path w="643254" h="506095">
                  <a:moveTo>
                    <a:pt x="321563" y="135889"/>
                  </a:moveTo>
                  <a:lnTo>
                    <a:pt x="432435" y="0"/>
                  </a:lnTo>
                  <a:lnTo>
                    <a:pt x="421513" y="124713"/>
                  </a:lnTo>
                  <a:lnTo>
                    <a:pt x="547243" y="104393"/>
                  </a:lnTo>
                  <a:lnTo>
                    <a:pt x="497332" y="171323"/>
                  </a:lnTo>
                  <a:lnTo>
                    <a:pt x="628141" y="190626"/>
                  </a:lnTo>
                  <a:lnTo>
                    <a:pt x="524256" y="245363"/>
                  </a:lnTo>
                  <a:lnTo>
                    <a:pt x="643127" y="311276"/>
                  </a:lnTo>
                  <a:lnTo>
                    <a:pt x="501269" y="303149"/>
                  </a:lnTo>
                  <a:lnTo>
                    <a:pt x="540258" y="423925"/>
                  </a:lnTo>
                  <a:lnTo>
                    <a:pt x="417449" y="338709"/>
                  </a:lnTo>
                  <a:lnTo>
                    <a:pt x="394462" y="462279"/>
                  </a:lnTo>
                  <a:lnTo>
                    <a:pt x="313563" y="349885"/>
                  </a:lnTo>
                  <a:lnTo>
                    <a:pt x="252602" y="505967"/>
                  </a:lnTo>
                  <a:lnTo>
                    <a:pt x="229743" y="366013"/>
                  </a:lnTo>
                  <a:lnTo>
                    <a:pt x="141732" y="412623"/>
                  </a:lnTo>
                  <a:lnTo>
                    <a:pt x="168783" y="326516"/>
                  </a:lnTo>
                  <a:lnTo>
                    <a:pt x="4063" y="341629"/>
                  </a:lnTo>
                  <a:lnTo>
                    <a:pt x="110871" y="275843"/>
                  </a:lnTo>
                  <a:lnTo>
                    <a:pt x="0" y="201802"/>
                  </a:lnTo>
                  <a:lnTo>
                    <a:pt x="137795" y="178435"/>
                  </a:lnTo>
                  <a:lnTo>
                    <a:pt x="11049" y="53720"/>
                  </a:lnTo>
                  <a:lnTo>
                    <a:pt x="217677" y="148081"/>
                  </a:lnTo>
                  <a:lnTo>
                    <a:pt x="248665" y="53720"/>
                  </a:lnTo>
                  <a:lnTo>
                    <a:pt x="321563" y="135889"/>
                  </a:lnTo>
                  <a:close/>
                </a:path>
              </a:pathLst>
            </a:custGeom>
            <a:ln w="2438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601083" y="3057906"/>
            <a:ext cx="7683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4</a:t>
            </a:r>
            <a:endParaRPr sz="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385881" y="1090993"/>
            <a:ext cx="668020" cy="530860"/>
            <a:chOff x="4385881" y="1090993"/>
            <a:chExt cx="668020" cy="530860"/>
          </a:xfrm>
        </p:grpSpPr>
        <p:sp>
          <p:nvSpPr>
            <p:cNvPr id="39" name="object 39"/>
            <p:cNvSpPr/>
            <p:nvPr/>
          </p:nvSpPr>
          <p:spPr>
            <a:xfrm>
              <a:off x="4398264" y="1103375"/>
              <a:ext cx="643255" cy="506095"/>
            </a:xfrm>
            <a:custGeom>
              <a:rect l="l" t="t" r="r" b="b"/>
              <a:pathLst>
                <a:path w="643254" h="506094">
                  <a:moveTo>
                    <a:pt x="432435" y="0"/>
                  </a:moveTo>
                  <a:lnTo>
                    <a:pt x="321563" y="135889"/>
                  </a:lnTo>
                  <a:lnTo>
                    <a:pt x="248665" y="53721"/>
                  </a:lnTo>
                  <a:lnTo>
                    <a:pt x="217677" y="148082"/>
                  </a:lnTo>
                  <a:lnTo>
                    <a:pt x="11049" y="53721"/>
                  </a:lnTo>
                  <a:lnTo>
                    <a:pt x="137795" y="178435"/>
                  </a:lnTo>
                  <a:lnTo>
                    <a:pt x="0" y="201802"/>
                  </a:lnTo>
                  <a:lnTo>
                    <a:pt x="110871" y="275844"/>
                  </a:lnTo>
                  <a:lnTo>
                    <a:pt x="4063" y="341629"/>
                  </a:lnTo>
                  <a:lnTo>
                    <a:pt x="168783" y="326516"/>
                  </a:lnTo>
                  <a:lnTo>
                    <a:pt x="141732" y="412623"/>
                  </a:lnTo>
                  <a:lnTo>
                    <a:pt x="229743" y="366013"/>
                  </a:lnTo>
                  <a:lnTo>
                    <a:pt x="252602" y="505968"/>
                  </a:lnTo>
                  <a:lnTo>
                    <a:pt x="313563" y="349885"/>
                  </a:lnTo>
                  <a:lnTo>
                    <a:pt x="394462" y="462279"/>
                  </a:lnTo>
                  <a:lnTo>
                    <a:pt x="417449" y="338709"/>
                  </a:lnTo>
                  <a:lnTo>
                    <a:pt x="540258" y="423925"/>
                  </a:lnTo>
                  <a:lnTo>
                    <a:pt x="501269" y="303149"/>
                  </a:lnTo>
                  <a:lnTo>
                    <a:pt x="643127" y="311276"/>
                  </a:lnTo>
                  <a:lnTo>
                    <a:pt x="524256" y="245363"/>
                  </a:lnTo>
                  <a:lnTo>
                    <a:pt x="628141" y="190626"/>
                  </a:lnTo>
                  <a:lnTo>
                    <a:pt x="497332" y="171323"/>
                  </a:lnTo>
                  <a:lnTo>
                    <a:pt x="547243" y="104394"/>
                  </a:lnTo>
                  <a:lnTo>
                    <a:pt x="421513" y="124713"/>
                  </a:lnTo>
                  <a:lnTo>
                    <a:pt x="4324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98264" y="1103375"/>
              <a:ext cx="643255" cy="506095"/>
            </a:xfrm>
            <a:custGeom>
              <a:rect l="l" t="t" r="r" b="b"/>
              <a:pathLst>
                <a:path w="643254" h="506094">
                  <a:moveTo>
                    <a:pt x="321563" y="135889"/>
                  </a:moveTo>
                  <a:lnTo>
                    <a:pt x="432435" y="0"/>
                  </a:lnTo>
                  <a:lnTo>
                    <a:pt x="421513" y="124713"/>
                  </a:lnTo>
                  <a:lnTo>
                    <a:pt x="547243" y="104394"/>
                  </a:lnTo>
                  <a:lnTo>
                    <a:pt x="497332" y="171323"/>
                  </a:lnTo>
                  <a:lnTo>
                    <a:pt x="628141" y="190626"/>
                  </a:lnTo>
                  <a:lnTo>
                    <a:pt x="524256" y="245363"/>
                  </a:lnTo>
                  <a:lnTo>
                    <a:pt x="643127" y="311276"/>
                  </a:lnTo>
                  <a:lnTo>
                    <a:pt x="501269" y="303149"/>
                  </a:lnTo>
                  <a:lnTo>
                    <a:pt x="540258" y="423925"/>
                  </a:lnTo>
                  <a:lnTo>
                    <a:pt x="417449" y="338709"/>
                  </a:lnTo>
                  <a:lnTo>
                    <a:pt x="394462" y="462279"/>
                  </a:lnTo>
                  <a:lnTo>
                    <a:pt x="313563" y="349885"/>
                  </a:lnTo>
                  <a:lnTo>
                    <a:pt x="252602" y="505968"/>
                  </a:lnTo>
                  <a:lnTo>
                    <a:pt x="229743" y="366013"/>
                  </a:lnTo>
                  <a:lnTo>
                    <a:pt x="141732" y="412623"/>
                  </a:lnTo>
                  <a:lnTo>
                    <a:pt x="168783" y="326516"/>
                  </a:lnTo>
                  <a:lnTo>
                    <a:pt x="4063" y="341629"/>
                  </a:lnTo>
                  <a:lnTo>
                    <a:pt x="110871" y="275844"/>
                  </a:lnTo>
                  <a:lnTo>
                    <a:pt x="0" y="201802"/>
                  </a:lnTo>
                  <a:lnTo>
                    <a:pt x="137795" y="178435"/>
                  </a:lnTo>
                  <a:lnTo>
                    <a:pt x="11049" y="53721"/>
                  </a:lnTo>
                  <a:lnTo>
                    <a:pt x="217677" y="148082"/>
                  </a:lnTo>
                  <a:lnTo>
                    <a:pt x="248665" y="53721"/>
                  </a:lnTo>
                  <a:lnTo>
                    <a:pt x="321563" y="135889"/>
                  </a:lnTo>
                  <a:close/>
                </a:path>
              </a:pathLst>
            </a:custGeom>
            <a:ln w="2438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676647" y="1279906"/>
            <a:ext cx="7683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2" name="object 42"/>
          <p:cNvPicPr/>
          <p:nvPr/>
        </p:nvPicPr>
        <p:blipFill>
          <a:blip r:embed="rId8"/>
          <a:stretch>
            <a:fillRect/>
          </a:stretch>
        </p:blipFill>
        <p:spPr>
          <a:xfrm>
            <a:off x="1164336" y="356615"/>
            <a:ext cx="6936632" cy="187334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9"/>
          <a:stretch>
            <a:fillRect/>
          </a:stretch>
        </p:blipFill>
        <p:spPr>
          <a:xfrm>
            <a:off x="124968" y="33528"/>
            <a:ext cx="719328" cy="926592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1163523" y="216154"/>
            <a:ext cx="20135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>
                <a:latin typeface="Times New Roman" panose="02020603050405020304"/>
                <a:cs typeface="Times New Roman" panose="02020603050405020304"/>
              </a:rPr>
              <a:t>Челябинская</a:t>
            </a:r>
            <a:r>
              <a:rPr sz="1600" b="1" spc="-8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5">
                <a:latin typeface="Times New Roman" panose="02020603050405020304"/>
                <a:cs typeface="Times New Roman" panose="02020603050405020304"/>
              </a:rPr>
              <a:t>область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1676400" y="533400"/>
            <a:ext cx="6816090" cy="50609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spc="-20">
                <a:sym typeface="+mn-ea"/>
              </a:rPr>
              <a:t>Карта</a:t>
            </a:r>
            <a:r>
              <a:rPr sz="2800" spc="45">
                <a:sym typeface="+mn-ea"/>
              </a:rPr>
              <a:t> </a:t>
            </a:r>
            <a:r>
              <a:rPr sz="2800" spc="-20">
                <a:sym typeface="+mn-ea"/>
              </a:rPr>
              <a:t>текущего</a:t>
            </a:r>
            <a:r>
              <a:rPr sz="2800" spc="40">
                <a:sym typeface="+mn-ea"/>
              </a:rPr>
              <a:t> </a:t>
            </a:r>
            <a:r>
              <a:rPr sz="2800" spc="-15">
                <a:sym typeface="+mn-ea"/>
              </a:rPr>
              <a:t>состояния</a:t>
            </a:r>
            <a:r>
              <a:rPr sz="2800" spc="30">
                <a:sym typeface="+mn-ea"/>
              </a:rPr>
              <a:t> </a:t>
            </a:r>
            <a:r>
              <a:rPr sz="2800" spc="-5">
                <a:sym typeface="+mn-ea"/>
              </a:rPr>
              <a:t>процесса</a:t>
            </a:r>
            <a:endParaRPr sz="2800"/>
          </a:p>
        </p:txBody>
      </p:sp>
      <p:grpSp>
        <p:nvGrpSpPr>
          <p:cNvPr id="46" name="object 46"/>
          <p:cNvGrpSpPr/>
          <p:nvPr/>
        </p:nvGrpSpPr>
        <p:grpSpPr>
          <a:xfrm>
            <a:off x="2731007" y="1450847"/>
            <a:ext cx="1861185" cy="1501140"/>
            <a:chOff x="2731007" y="1450847"/>
            <a:chExt cx="1861185" cy="1501140"/>
          </a:xfrm>
        </p:grpSpPr>
        <p:pic>
          <p:nvPicPr>
            <p:cNvPr id="47" name="object 47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2731007" y="1450847"/>
              <a:ext cx="1860676" cy="150088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2780283" y="1481454"/>
              <a:ext cx="1752599" cy="139903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780283" y="1481454"/>
              <a:ext cx="1751964" cy="276860"/>
            </a:xfrm>
            <a:custGeom>
              <a:rect l="l" t="t" r="r" b="b"/>
              <a:pathLst>
                <a:path w="1751964" h="276860">
                  <a:moveTo>
                    <a:pt x="1751838" y="0"/>
                  </a:moveTo>
                  <a:lnTo>
                    <a:pt x="0" y="0"/>
                  </a:lnTo>
                  <a:lnTo>
                    <a:pt x="0" y="276478"/>
                  </a:lnTo>
                  <a:lnTo>
                    <a:pt x="1751838" y="276478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780283" y="1757933"/>
              <a:ext cx="1751964" cy="762000"/>
            </a:xfrm>
            <a:custGeom>
              <a:rect l="l" t="t" r="r" b="b"/>
              <a:pathLst>
                <a:path w="1751964" h="762000">
                  <a:moveTo>
                    <a:pt x="1751838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751838" y="762000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9EDFF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75457" y="1745233"/>
              <a:ext cx="1761489" cy="25400"/>
            </a:xfrm>
            <a:custGeom>
              <a:rect l="l" t="t" r="r" b="b"/>
              <a:pathLst>
                <a:path w="1761489" h="25400">
                  <a:moveTo>
                    <a:pt x="0" y="25400"/>
                  </a:moveTo>
                  <a:lnTo>
                    <a:pt x="1761490" y="25400"/>
                  </a:lnTo>
                  <a:lnTo>
                    <a:pt x="1761490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75457" y="1476628"/>
              <a:ext cx="1761489" cy="1409700"/>
            </a:xfrm>
            <a:custGeom>
              <a:rect l="l" t="t" r="r" b="b"/>
              <a:pathLst>
                <a:path w="1761489" h="1409700">
                  <a:moveTo>
                    <a:pt x="4825" y="0"/>
                  </a:moveTo>
                  <a:lnTo>
                    <a:pt x="4825" y="1409573"/>
                  </a:lnTo>
                </a:path>
                <a:path w="1761489" h="1409700">
                  <a:moveTo>
                    <a:pt x="1756664" y="0"/>
                  </a:moveTo>
                  <a:lnTo>
                    <a:pt x="1756664" y="1409573"/>
                  </a:lnTo>
                </a:path>
                <a:path w="1761489" h="1409700">
                  <a:moveTo>
                    <a:pt x="0" y="4825"/>
                  </a:moveTo>
                  <a:lnTo>
                    <a:pt x="1761490" y="4825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785046" y="1785315"/>
            <a:ext cx="174243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3055" marR="303530" indent="-1270" algn="ctr">
              <a:lnSpc>
                <a:spcPct val="100000"/>
              </a:lnSpc>
              <a:spcBef>
                <a:spcPts val="105"/>
              </a:spcBef>
            </a:pPr>
            <a:r>
              <a:rPr sz="1100" b="1" spc="-5">
                <a:latin typeface="Times New Roman" panose="02020603050405020304"/>
                <a:cs typeface="Times New Roman" panose="02020603050405020304"/>
              </a:rPr>
              <a:t>Мотивировать </a:t>
            </a:r>
            <a:r>
              <a:rPr sz="1100" b="1">
                <a:latin typeface="Times New Roman" panose="02020603050405020304"/>
                <a:cs typeface="Times New Roman" panose="02020603050405020304"/>
              </a:rPr>
              <a:t> участников </a:t>
            </a:r>
            <a:r>
              <a:rPr sz="1100" b="1" spc="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>
                <a:latin typeface="Times New Roman" panose="02020603050405020304"/>
                <a:cs typeface="Times New Roman" panose="02020603050405020304"/>
              </a:rPr>
              <a:t>об</a:t>
            </a:r>
            <a:r>
              <a:rPr sz="1100" b="1" spc="-15">
                <a:latin typeface="Times New Roman" panose="02020603050405020304"/>
                <a:cs typeface="Times New Roman" panose="02020603050405020304"/>
              </a:rPr>
              <a:t>р</a:t>
            </a:r>
            <a:r>
              <a:rPr sz="1100" b="1" spc="-25"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1100" b="1" spc="-15">
                <a:latin typeface="Times New Roman" panose="02020603050405020304"/>
                <a:cs typeface="Times New Roman" panose="02020603050405020304"/>
              </a:rPr>
              <a:t>з</a:t>
            </a:r>
            <a:r>
              <a:rPr sz="1100" b="1">
                <a:latin typeface="Times New Roman" panose="02020603050405020304"/>
                <a:cs typeface="Times New Roman" panose="02020603050405020304"/>
              </a:rPr>
              <a:t>ов</a:t>
            </a:r>
            <a:r>
              <a:rPr sz="1100" b="1" spc="-25">
                <a:latin typeface="Times New Roman" panose="02020603050405020304"/>
                <a:cs typeface="Times New Roman" panose="02020603050405020304"/>
              </a:rPr>
              <a:t>а</a:t>
            </a:r>
            <a:r>
              <a:rPr sz="1100" b="1" spc="-15">
                <a:latin typeface="Times New Roman" panose="02020603050405020304"/>
                <a:cs typeface="Times New Roman" panose="02020603050405020304"/>
              </a:rPr>
              <a:t>т</a:t>
            </a:r>
            <a:r>
              <a:rPr sz="1100" b="1" spc="-10">
                <a:latin typeface="Times New Roman" panose="02020603050405020304"/>
                <a:cs typeface="Times New Roman" panose="02020603050405020304"/>
              </a:rPr>
              <a:t>е</a:t>
            </a:r>
            <a:r>
              <a:rPr sz="1100" b="1">
                <a:latin typeface="Times New Roman" panose="02020603050405020304"/>
                <a:cs typeface="Times New Roman" panose="02020603050405020304"/>
              </a:rPr>
              <a:t>л</a:t>
            </a:r>
            <a:r>
              <a:rPr sz="1100" b="1" spc="-10">
                <a:latin typeface="Times New Roman" panose="02020603050405020304"/>
                <a:cs typeface="Times New Roman" panose="02020603050405020304"/>
              </a:rPr>
              <a:t>ь</a:t>
            </a:r>
            <a:r>
              <a:rPr sz="1100" b="1" spc="10">
                <a:latin typeface="Times New Roman" panose="02020603050405020304"/>
                <a:cs typeface="Times New Roman" panose="02020603050405020304"/>
              </a:rPr>
              <a:t>н</a:t>
            </a:r>
            <a:r>
              <a:rPr sz="1100" b="1">
                <a:latin typeface="Times New Roman" panose="02020603050405020304"/>
                <a:cs typeface="Times New Roman" panose="02020603050405020304"/>
              </a:rPr>
              <a:t>ого  </a:t>
            </a:r>
            <a:r>
              <a:rPr sz="1100" b="1" spc="-5">
                <a:latin typeface="Times New Roman" panose="02020603050405020304"/>
                <a:cs typeface="Times New Roman" panose="02020603050405020304"/>
              </a:rPr>
              <a:t>процесса</a:t>
            </a:r>
            <a:endParaRPr sz="11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780283" y="2519933"/>
            <a:ext cx="1751964" cy="361950"/>
          </a:xfrm>
          <a:prstGeom prst="rect">
            <a:avLst/>
          </a:prstGeom>
          <a:solidFill>
            <a:srgbClr val="00AFEF"/>
          </a:solidFill>
          <a:ln w="9525">
            <a:solidFill>
              <a:srgbClr val="497DBA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25"/>
              </a:spcBef>
            </a:pPr>
            <a:r>
              <a:rPr sz="1000" spc="-5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220мин.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4884610" y="1598739"/>
          <a:ext cx="1751964" cy="12670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1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78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 vert="horz" wrap="square"/>
                    <a:lstStyle/>
                    <a:p>
                      <a:pPr marL="190500" marR="1797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10">
                          <a:latin typeface="Times New Roman" panose="02020603050405020304"/>
                          <a:cs typeface="Times New Roman" panose="02020603050405020304"/>
                        </a:rPr>
                        <a:t>Разработка</a:t>
                      </a:r>
                      <a:r>
                        <a:rPr sz="1100" b="1" spc="4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5">
                          <a:latin typeface="Times New Roman" panose="02020603050405020304"/>
                          <a:cs typeface="Times New Roman" panose="02020603050405020304"/>
                        </a:rPr>
                        <a:t>анкет</a:t>
                      </a:r>
                      <a:r>
                        <a:rPr sz="1100" b="1" spc="-3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5">
                          <a:latin typeface="Times New Roman" panose="02020603050405020304"/>
                          <a:cs typeface="Times New Roman" panose="02020603050405020304"/>
                        </a:rPr>
                        <a:t>для </a:t>
                      </a:r>
                      <a:r>
                        <a:rPr sz="1100" b="1" spc="-26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5">
                          <a:latin typeface="Times New Roman" panose="02020603050405020304"/>
                          <a:cs typeface="Times New Roman" panose="02020603050405020304"/>
                        </a:rPr>
                        <a:t>проведения 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 мониторинга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064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39">
                <a:tc>
                  <a:txBody>
                    <a:bodyPr vert="horz" wrap="square"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240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5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мин.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91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6" name="object 56"/>
          <p:cNvGrpSpPr/>
          <p:nvPr/>
        </p:nvGrpSpPr>
        <p:grpSpPr>
          <a:xfrm>
            <a:off x="4840223" y="1572767"/>
            <a:ext cx="1861185" cy="1367155"/>
            <a:chOff x="4840223" y="1572767"/>
            <a:chExt cx="1861185" cy="1367155"/>
          </a:xfrm>
        </p:grpSpPr>
        <p:pic>
          <p:nvPicPr>
            <p:cNvPr id="57" name="object 57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4840223" y="1572767"/>
              <a:ext cx="1860677" cy="136677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4889372" y="1603501"/>
              <a:ext cx="1752600" cy="1267968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889372" y="1603501"/>
              <a:ext cx="1751964" cy="276860"/>
            </a:xfrm>
            <a:custGeom>
              <a:rect l="l" t="t" r="r" b="b"/>
              <a:pathLst>
                <a:path w="1751964" h="276860">
                  <a:moveTo>
                    <a:pt x="1751838" y="0"/>
                  </a:moveTo>
                  <a:lnTo>
                    <a:pt x="0" y="0"/>
                  </a:lnTo>
                  <a:lnTo>
                    <a:pt x="0" y="276478"/>
                  </a:lnTo>
                  <a:lnTo>
                    <a:pt x="1751838" y="276478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889372" y="1879980"/>
              <a:ext cx="1751964" cy="594360"/>
            </a:xfrm>
            <a:custGeom>
              <a:rect l="l" t="t" r="r" b="b"/>
              <a:pathLst>
                <a:path w="1751964" h="594360">
                  <a:moveTo>
                    <a:pt x="1751838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1751838" y="594360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9EDFF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r>
                <a:rPr lang="ru-RU" sz="1200" b="1">
                  <a:latin typeface="Times New Roman" panose="02020603050405020304"/>
                  <a:cs typeface="Times New Roman" panose="02020603050405020304"/>
                </a:rPr>
                <a:t>Разработка анкет</a:t>
              </a:r>
            </a:p>
            <a:p>
              <a:r>
                <a:rPr lang="ru-RU" sz="1200" b="1">
                  <a:latin typeface="Times New Roman" panose="02020603050405020304"/>
                  <a:cs typeface="Times New Roman" panose="02020603050405020304"/>
                </a:rPr>
                <a:t> для проведения мониторинга</a:t>
              </a:r>
            </a:p>
          </p:txBody>
        </p:sp>
        <p:sp>
          <p:nvSpPr>
            <p:cNvPr id="61" name="object 61"/>
            <p:cNvSpPr/>
            <p:nvPr/>
          </p:nvSpPr>
          <p:spPr>
            <a:xfrm>
              <a:off x="4889372" y="2474340"/>
              <a:ext cx="1751964" cy="396240"/>
            </a:xfrm>
            <a:custGeom>
              <a:rect l="l" t="t" r="r" b="b"/>
              <a:pathLst>
                <a:path w="1751964" h="396239">
                  <a:moveTo>
                    <a:pt x="1751838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751838" y="396239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r>
                <a:rPr lang="ru-RU"/>
                <a:t>             </a:t>
              </a:r>
              <a:r>
                <a:rPr lang="ru-RU" sz="1200">
                  <a:solidFill>
                    <a:schemeClr val="bg1"/>
                  </a:solidFill>
                  <a:latin typeface="Times New Roman" panose="02020603050405020304"/>
                  <a:cs typeface="Times New Roman" panose="02020603050405020304"/>
                </a:rPr>
                <a:t>240 мин</a:t>
              </a:r>
            </a:p>
          </p:txBody>
        </p:sp>
        <p:sp>
          <p:nvSpPr>
            <p:cNvPr id="62" name="object 62"/>
            <p:cNvSpPr/>
            <p:nvPr/>
          </p:nvSpPr>
          <p:spPr>
            <a:xfrm>
              <a:off x="4884673" y="1867280"/>
              <a:ext cx="1761489" cy="25400"/>
            </a:xfrm>
            <a:custGeom>
              <a:rect l="l" t="t" r="r" b="b"/>
              <a:pathLst>
                <a:path w="1761489" h="25400">
                  <a:moveTo>
                    <a:pt x="0" y="25400"/>
                  </a:moveTo>
                  <a:lnTo>
                    <a:pt x="1761362" y="25400"/>
                  </a:lnTo>
                  <a:lnTo>
                    <a:pt x="1761362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204215" y="3249117"/>
            <a:ext cx="1861185" cy="1236345"/>
            <a:chOff x="204215" y="3249117"/>
            <a:chExt cx="1861185" cy="1236345"/>
          </a:xfrm>
        </p:grpSpPr>
        <p:pic>
          <p:nvPicPr>
            <p:cNvPr id="64" name="object 64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204215" y="3249117"/>
              <a:ext cx="1860677" cy="123576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255269" y="3279393"/>
              <a:ext cx="1752600" cy="1133855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55269" y="3279520"/>
              <a:ext cx="1751964" cy="276860"/>
            </a:xfrm>
            <a:custGeom>
              <a:rect l="l" t="t" r="r" b="b"/>
              <a:pathLst>
                <a:path w="1751964" h="276860">
                  <a:moveTo>
                    <a:pt x="1751838" y="0"/>
                  </a:moveTo>
                  <a:lnTo>
                    <a:pt x="0" y="0"/>
                  </a:lnTo>
                  <a:lnTo>
                    <a:pt x="0" y="276478"/>
                  </a:lnTo>
                  <a:lnTo>
                    <a:pt x="1751838" y="276478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0507" y="3274694"/>
              <a:ext cx="1761489" cy="1144905"/>
            </a:xfrm>
            <a:custGeom>
              <a:rect l="l" t="t" r="r" b="b"/>
              <a:pathLst>
                <a:path w="1761489" h="1144904">
                  <a:moveTo>
                    <a:pt x="4762" y="0"/>
                  </a:moveTo>
                  <a:lnTo>
                    <a:pt x="4762" y="1144396"/>
                  </a:lnTo>
                </a:path>
                <a:path w="1761489" h="1144904">
                  <a:moveTo>
                    <a:pt x="1756600" y="0"/>
                  </a:moveTo>
                  <a:lnTo>
                    <a:pt x="1756600" y="1144396"/>
                  </a:lnTo>
                </a:path>
                <a:path w="1761489" h="1144904">
                  <a:moveTo>
                    <a:pt x="0" y="4825"/>
                  </a:moveTo>
                  <a:lnTo>
                    <a:pt x="1761426" y="4825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260032" y="3555885"/>
            <a:ext cx="1742439" cy="492125"/>
          </a:xfrm>
          <a:prstGeom prst="rect">
            <a:avLst/>
          </a:prstGeom>
          <a:solidFill>
            <a:srgbClr val="9EDFFD">
              <a:alpha val="39999"/>
            </a:srgbClr>
          </a:solidFill>
        </p:spPr>
        <p:txBody>
          <a:bodyPr vert="horz" wrap="square" lIns="0" tIns="41910" rIns="0" bIns="0" rtlCol="0">
            <a:spAutoFit/>
          </a:bodyPr>
          <a:lstStyle/>
          <a:p>
            <a:pPr marL="495300">
              <a:lnSpc>
                <a:spcPct val="100000"/>
              </a:lnSpc>
              <a:spcBef>
                <a:spcPts val="330"/>
              </a:spcBef>
            </a:pPr>
            <a:r>
              <a:rPr sz="1100" b="1" spc="-5">
                <a:latin typeface="Times New Roman" panose="02020603050405020304"/>
                <a:cs typeface="Times New Roman" panose="02020603050405020304"/>
              </a:rPr>
              <a:t>Проведение</a:t>
            </a:r>
            <a:endParaRPr sz="1100">
              <a:latin typeface="Times New Roman" panose="02020603050405020304"/>
              <a:cs typeface="Times New Roman" panose="02020603050405020304"/>
            </a:endParaRPr>
          </a:p>
          <a:p>
            <a:pPr marL="452755">
              <a:lnSpc>
                <a:spcPct val="100000"/>
              </a:lnSpc>
            </a:pPr>
            <a:r>
              <a:rPr sz="1100" b="1" spc="-5">
                <a:latin typeface="Times New Roman" panose="02020603050405020304"/>
                <a:cs typeface="Times New Roman" panose="02020603050405020304"/>
              </a:rPr>
              <a:t>мониторинга</a:t>
            </a:r>
            <a:endParaRPr sz="11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55270" y="4052696"/>
            <a:ext cx="1751964" cy="361950"/>
          </a:xfrm>
          <a:prstGeom prst="rect">
            <a:avLst/>
          </a:prstGeom>
          <a:solidFill>
            <a:srgbClr val="00AFEF"/>
          </a:solidFill>
          <a:ln w="9525">
            <a:solidFill>
              <a:srgbClr val="497DBA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35"/>
              </a:spcBef>
            </a:pPr>
            <a:r>
              <a:rPr sz="100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500мин.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2734055" y="3325317"/>
            <a:ext cx="1861185" cy="1236345"/>
            <a:chOff x="2734055" y="3325317"/>
            <a:chExt cx="1861185" cy="1236345"/>
          </a:xfrm>
        </p:grpSpPr>
        <p:pic>
          <p:nvPicPr>
            <p:cNvPr id="71" name="object 71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2734055" y="3325317"/>
              <a:ext cx="1860676" cy="123576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2785109" y="3355085"/>
              <a:ext cx="1752600" cy="113385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2785109" y="3355085"/>
              <a:ext cx="1751964" cy="276860"/>
            </a:xfrm>
            <a:custGeom>
              <a:rect l="l" t="t" r="r" b="b"/>
              <a:pathLst>
                <a:path w="1751964" h="276860">
                  <a:moveTo>
                    <a:pt x="1751838" y="0"/>
                  </a:moveTo>
                  <a:lnTo>
                    <a:pt x="0" y="0"/>
                  </a:lnTo>
                  <a:lnTo>
                    <a:pt x="0" y="276478"/>
                  </a:lnTo>
                  <a:lnTo>
                    <a:pt x="1751838" y="276478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780410" y="3350259"/>
              <a:ext cx="1761489" cy="1144905"/>
            </a:xfrm>
            <a:custGeom>
              <a:rect l="l" t="t" r="r" b="b"/>
              <a:pathLst>
                <a:path w="1761489" h="1144904">
                  <a:moveTo>
                    <a:pt x="0" y="778128"/>
                  </a:moveTo>
                  <a:lnTo>
                    <a:pt x="1761363" y="778128"/>
                  </a:lnTo>
                </a:path>
                <a:path w="1761489" h="1144904">
                  <a:moveTo>
                    <a:pt x="4699" y="0"/>
                  </a:moveTo>
                  <a:lnTo>
                    <a:pt x="4699" y="1144523"/>
                  </a:lnTo>
                </a:path>
                <a:path w="1761489" h="1144904">
                  <a:moveTo>
                    <a:pt x="1756537" y="0"/>
                  </a:moveTo>
                  <a:lnTo>
                    <a:pt x="1756537" y="1144523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780410" y="3353085"/>
              <a:ext cx="1761489" cy="5080"/>
            </a:xfrm>
            <a:custGeom>
              <a:rect l="l" t="t" r="r" b="b"/>
              <a:pathLst>
                <a:path w="1761489" h="5079">
                  <a:moveTo>
                    <a:pt x="0" y="0"/>
                  </a:moveTo>
                  <a:lnTo>
                    <a:pt x="1761363" y="0"/>
                  </a:lnTo>
                </a:path>
                <a:path w="1761489" h="5079">
                  <a:moveTo>
                    <a:pt x="0" y="4762"/>
                  </a:moveTo>
                  <a:lnTo>
                    <a:pt x="1761363" y="4762"/>
                  </a:lnTo>
                </a:path>
              </a:pathLst>
            </a:custGeom>
            <a:ln w="552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80410" y="4489958"/>
              <a:ext cx="1761489" cy="0"/>
            </a:xfrm>
            <a:custGeom>
              <a:rect l="l" t="t" r="r" b="b"/>
              <a:pathLst>
                <a:path w="1761489">
                  <a:moveTo>
                    <a:pt x="0" y="0"/>
                  </a:moveTo>
                  <a:lnTo>
                    <a:pt x="1761363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2789872" y="3631577"/>
            <a:ext cx="1742439" cy="492125"/>
          </a:xfrm>
          <a:prstGeom prst="rect">
            <a:avLst/>
          </a:prstGeom>
          <a:solidFill>
            <a:srgbClr val="9EDFFD">
              <a:alpha val="39999"/>
            </a:srgbClr>
          </a:solidFill>
        </p:spPr>
        <p:txBody>
          <a:bodyPr vert="horz" wrap="square" lIns="0" tIns="412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100" b="1" spc="-5">
                <a:latin typeface="Times New Roman" panose="02020603050405020304"/>
                <a:cs typeface="Times New Roman" panose="02020603050405020304"/>
              </a:rPr>
              <a:t>Обработка</a:t>
            </a:r>
            <a:r>
              <a:rPr sz="1100" b="1" spc="-2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10">
                <a:latin typeface="Times New Roman" panose="02020603050405020304"/>
                <a:cs typeface="Times New Roman" panose="02020603050405020304"/>
              </a:rPr>
              <a:t>результатов</a:t>
            </a:r>
            <a:endParaRPr sz="1100">
              <a:latin typeface="Times New Roman" panose="02020603050405020304"/>
              <a:cs typeface="Times New Roman" panose="02020603050405020304"/>
            </a:endParaRPr>
          </a:p>
          <a:p>
            <a:pPr marL="5715" algn="ctr">
              <a:lnSpc>
                <a:spcPct val="100000"/>
              </a:lnSpc>
              <a:spcBef>
                <a:spcPts val="5"/>
              </a:spcBef>
            </a:pPr>
            <a:r>
              <a:rPr sz="1100" b="1" spc="-5">
                <a:latin typeface="Times New Roman" panose="02020603050405020304"/>
                <a:cs typeface="Times New Roman" panose="02020603050405020304"/>
              </a:rPr>
              <a:t>анкеты</a:t>
            </a:r>
            <a:endParaRPr sz="11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789872" y="4133151"/>
            <a:ext cx="1742439" cy="35242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74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95"/>
              </a:spcBef>
            </a:pPr>
            <a:r>
              <a:rPr sz="100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300</a:t>
            </a:r>
            <a:r>
              <a:rPr sz="1000" spc="-5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00" spc="-5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мин.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79" name="object 79"/>
          <p:cNvGraphicFramePr>
            <a:graphicFrameLocks noGrp="1"/>
          </p:cNvGraphicFramePr>
          <p:nvPr/>
        </p:nvGraphicFramePr>
        <p:xfrm>
          <a:off x="5003101" y="3403282"/>
          <a:ext cx="1751964" cy="11348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1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91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11">
                <a:tc>
                  <a:txBody>
                    <a:bodyPr vert="horz" wrap="square"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Оптимизация</a:t>
                      </a:r>
                      <a:r>
                        <a:rPr sz="1100" b="1" spc="-6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5">
                          <a:latin typeface="Times New Roman" panose="02020603050405020304"/>
                          <a:cs typeface="Times New Roman" panose="02020603050405020304"/>
                        </a:rPr>
                        <a:t>по</a:t>
                      </a:r>
                      <a:r>
                        <a:rPr sz="1100" b="1" spc="-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5">
                          <a:latin typeface="Times New Roman" panose="02020603050405020304"/>
                          <a:cs typeface="Times New Roman" panose="02020603050405020304"/>
                        </a:rPr>
                        <a:t>итогам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10">
                          <a:latin typeface="Times New Roman" panose="02020603050405020304"/>
                          <a:cs typeface="Times New Roman" panose="02020603050405020304"/>
                        </a:rPr>
                        <a:t>анкет.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91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569">
                <a:tc>
                  <a:txBody>
                    <a:bodyPr vert="horz" wrap="square"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224</a:t>
                      </a:r>
                      <a:r>
                        <a:rPr sz="1000" spc="-45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мин.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254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0" name="object 80"/>
          <p:cNvGrpSpPr/>
          <p:nvPr/>
        </p:nvGrpSpPr>
        <p:grpSpPr>
          <a:xfrm>
            <a:off x="4956047" y="3377133"/>
            <a:ext cx="1861185" cy="1236345"/>
            <a:chOff x="4956047" y="3377133"/>
            <a:chExt cx="1861185" cy="1236345"/>
          </a:xfrm>
        </p:grpSpPr>
        <p:pic>
          <p:nvPicPr>
            <p:cNvPr id="81" name="object 81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4956047" y="3377133"/>
              <a:ext cx="1860677" cy="123576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007863" y="3408044"/>
              <a:ext cx="1752599" cy="1133855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007863" y="3408044"/>
              <a:ext cx="1751964" cy="276860"/>
            </a:xfrm>
            <a:custGeom>
              <a:rect l="l" t="t" r="r" b="b"/>
              <a:pathLst>
                <a:path w="1751964" h="276860">
                  <a:moveTo>
                    <a:pt x="1751838" y="0"/>
                  </a:moveTo>
                  <a:lnTo>
                    <a:pt x="0" y="0"/>
                  </a:lnTo>
                  <a:lnTo>
                    <a:pt x="0" y="276478"/>
                  </a:lnTo>
                  <a:lnTo>
                    <a:pt x="1751838" y="276478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007863" y="3684536"/>
              <a:ext cx="1751964" cy="497205"/>
            </a:xfrm>
            <a:custGeom>
              <a:rect l="l" t="t" r="r" b="b"/>
              <a:pathLst>
                <a:path w="1751964" h="497204">
                  <a:moveTo>
                    <a:pt x="1751838" y="0"/>
                  </a:moveTo>
                  <a:lnTo>
                    <a:pt x="0" y="0"/>
                  </a:lnTo>
                  <a:lnTo>
                    <a:pt x="0" y="496811"/>
                  </a:lnTo>
                  <a:lnTo>
                    <a:pt x="1751838" y="496811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9EDFF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r>
                <a:rPr lang="ru-RU" sz="1200" b="1">
                  <a:latin typeface="Times New Roman" panose="02020603050405020304"/>
                  <a:cs typeface="Times New Roman" panose="02020603050405020304"/>
                </a:rPr>
                <a:t>Оптимизация по итогам анкет</a:t>
              </a:r>
            </a:p>
          </p:txBody>
        </p:sp>
        <p:sp>
          <p:nvSpPr>
            <p:cNvPr id="85" name="object 85"/>
            <p:cNvSpPr/>
            <p:nvPr/>
          </p:nvSpPr>
          <p:spPr>
            <a:xfrm>
              <a:off x="5007863" y="4181309"/>
              <a:ext cx="1751964" cy="361950"/>
            </a:xfrm>
            <a:custGeom>
              <a:rect l="l" t="t" r="r" b="b"/>
              <a:pathLst>
                <a:path w="1751964" h="361950">
                  <a:moveTo>
                    <a:pt x="1751838" y="0"/>
                  </a:moveTo>
                  <a:lnTo>
                    <a:pt x="0" y="0"/>
                  </a:lnTo>
                  <a:lnTo>
                    <a:pt x="0" y="361607"/>
                  </a:lnTo>
                  <a:lnTo>
                    <a:pt x="1751838" y="361607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r>
                <a:rPr lang="ru-RU"/>
                <a:t>            </a:t>
              </a:r>
              <a:r>
                <a:rPr lang="ru-RU" sz="1200">
                  <a:solidFill>
                    <a:schemeClr val="bg1"/>
                  </a:solidFill>
                </a:rPr>
                <a:t>224 мин</a:t>
              </a:r>
            </a:p>
          </p:txBody>
        </p:sp>
        <p:sp>
          <p:nvSpPr>
            <p:cNvPr id="86" name="object 86"/>
            <p:cNvSpPr/>
            <p:nvPr/>
          </p:nvSpPr>
          <p:spPr>
            <a:xfrm>
              <a:off x="5003037" y="3671823"/>
              <a:ext cx="1761489" cy="25400"/>
            </a:xfrm>
            <a:custGeom>
              <a:rect l="l" t="t" r="r" b="b"/>
              <a:pathLst>
                <a:path w="1761489" h="25400">
                  <a:moveTo>
                    <a:pt x="0" y="25400"/>
                  </a:moveTo>
                  <a:lnTo>
                    <a:pt x="1761489" y="25400"/>
                  </a:lnTo>
                  <a:lnTo>
                    <a:pt x="1761489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7" name="object 87"/>
          <p:cNvGraphicFramePr>
            <a:graphicFrameLocks noGrp="1"/>
          </p:cNvGraphicFramePr>
          <p:nvPr/>
        </p:nvGraphicFramePr>
        <p:xfrm>
          <a:off x="7033450" y="1611185"/>
          <a:ext cx="1871980" cy="1284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79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776">
                <a:tc>
                  <a:txBody>
                    <a:bodyPr vert="horz" wrap="square"/>
                    <a:lstStyle/>
                    <a:p>
                      <a:pPr marL="114935" marR="106045" indent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Вовлечение </a:t>
                      </a:r>
                      <a:r>
                        <a:rPr sz="1100" b="1" spc="-5">
                          <a:latin typeface="Times New Roman" panose="02020603050405020304"/>
                          <a:cs typeface="Times New Roman" panose="02020603050405020304"/>
                        </a:rPr>
                        <a:t>законных 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10">
                          <a:latin typeface="Times New Roman" panose="02020603050405020304"/>
                          <a:cs typeface="Times New Roman" panose="02020603050405020304"/>
                        </a:rPr>
                        <a:t>представителей</a:t>
                      </a:r>
                      <a:r>
                        <a:rPr sz="1100" b="1" spc="6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в </a:t>
                      </a:r>
                      <a:r>
                        <a:rPr sz="1100" b="1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10">
                          <a:latin typeface="Times New Roman" panose="02020603050405020304"/>
                          <a:cs typeface="Times New Roman" panose="02020603050405020304"/>
                        </a:rPr>
                        <a:t>образовательный</a:t>
                      </a:r>
                      <a:r>
                        <a:rPr sz="1100" b="1" spc="7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5">
                          <a:latin typeface="Times New Roman" panose="02020603050405020304"/>
                          <a:cs typeface="Times New Roman" panose="02020603050405020304"/>
                        </a:rPr>
                        <a:t>процесс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2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 vert="horz" wrap="square"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220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000" spc="-5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мин.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91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8" name="object 88"/>
          <p:cNvGrpSpPr/>
          <p:nvPr/>
        </p:nvGrpSpPr>
        <p:grpSpPr>
          <a:xfrm>
            <a:off x="6989064" y="1584960"/>
            <a:ext cx="1979930" cy="1385570"/>
            <a:chOff x="6989064" y="1584960"/>
            <a:chExt cx="1979930" cy="1385570"/>
          </a:xfrm>
        </p:grpSpPr>
        <p:pic>
          <p:nvPicPr>
            <p:cNvPr id="89" name="object 89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6989064" y="1584960"/>
              <a:ext cx="1979422" cy="1385189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0"/>
            <a:stretch>
              <a:fillRect/>
            </a:stretch>
          </p:blipFill>
          <p:spPr>
            <a:xfrm>
              <a:off x="7038213" y="1615948"/>
              <a:ext cx="1871472" cy="1283208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7038213" y="1615948"/>
              <a:ext cx="1872614" cy="259079"/>
            </a:xfrm>
            <a:custGeom>
              <a:rect l="l" t="t" r="r" b="b"/>
              <a:pathLst>
                <a:path w="1872614" h="259079">
                  <a:moveTo>
                    <a:pt x="1872106" y="0"/>
                  </a:moveTo>
                  <a:lnTo>
                    <a:pt x="0" y="0"/>
                  </a:lnTo>
                  <a:lnTo>
                    <a:pt x="0" y="259079"/>
                  </a:lnTo>
                  <a:lnTo>
                    <a:pt x="1872106" y="259079"/>
                  </a:lnTo>
                  <a:lnTo>
                    <a:pt x="187210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038213" y="1875028"/>
              <a:ext cx="1872614" cy="629285"/>
            </a:xfrm>
            <a:custGeom>
              <a:rect l="l" t="t" r="r" b="b"/>
              <a:pathLst>
                <a:path w="1872614" h="629285">
                  <a:moveTo>
                    <a:pt x="1872106" y="0"/>
                  </a:moveTo>
                  <a:lnTo>
                    <a:pt x="0" y="0"/>
                  </a:lnTo>
                  <a:lnTo>
                    <a:pt x="0" y="628776"/>
                  </a:lnTo>
                  <a:lnTo>
                    <a:pt x="1872106" y="628776"/>
                  </a:lnTo>
                  <a:lnTo>
                    <a:pt x="1872106" y="0"/>
                  </a:lnTo>
                  <a:close/>
                </a:path>
              </a:pathLst>
            </a:custGeom>
            <a:solidFill>
              <a:srgbClr val="9EDFF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r>
                <a:rPr lang="ru-RU" sz="1200" b="1">
                  <a:latin typeface="Times New Roman" panose="02020603050405020304"/>
                  <a:cs typeface="Times New Roman" panose="02020603050405020304"/>
                </a:rPr>
                <a:t>Вовлечение законных представителей в образовательный процесс</a:t>
              </a:r>
            </a:p>
          </p:txBody>
        </p:sp>
        <p:sp>
          <p:nvSpPr>
            <p:cNvPr id="93" name="object 93"/>
            <p:cNvSpPr/>
            <p:nvPr/>
          </p:nvSpPr>
          <p:spPr>
            <a:xfrm>
              <a:off x="7038213" y="2503805"/>
              <a:ext cx="1872614" cy="396240"/>
            </a:xfrm>
            <a:custGeom>
              <a:rect l="l" t="t" r="r" b="b"/>
              <a:pathLst>
                <a:path w="1872614" h="396239">
                  <a:moveTo>
                    <a:pt x="1872106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872106" y="396239"/>
                  </a:lnTo>
                  <a:lnTo>
                    <a:pt x="187210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r>
                <a:rPr lang="ru-RU"/>
                <a:t>           </a:t>
              </a:r>
              <a:r>
                <a:rPr lang="ru-RU" sz="1200">
                  <a:solidFill>
                    <a:schemeClr val="bg1"/>
                  </a:solidFill>
                </a:rPr>
                <a:t>220 мин</a:t>
              </a:r>
            </a:p>
          </p:txBody>
        </p:sp>
        <p:sp>
          <p:nvSpPr>
            <p:cNvPr id="94" name="object 94"/>
            <p:cNvSpPr/>
            <p:nvPr/>
          </p:nvSpPr>
          <p:spPr>
            <a:xfrm>
              <a:off x="7033514" y="1862328"/>
              <a:ext cx="1882139" cy="25400"/>
            </a:xfrm>
            <a:custGeom>
              <a:rect l="l" t="t" r="r" b="b"/>
              <a:pathLst>
                <a:path w="1882139" h="25400">
                  <a:moveTo>
                    <a:pt x="0" y="25400"/>
                  </a:moveTo>
                  <a:lnTo>
                    <a:pt x="1881631" y="25400"/>
                  </a:lnTo>
                  <a:lnTo>
                    <a:pt x="1881631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5" name="object 95"/>
          <p:cNvGraphicFramePr>
            <a:graphicFrameLocks noGrp="1"/>
          </p:cNvGraphicFramePr>
          <p:nvPr/>
        </p:nvGraphicFramePr>
        <p:xfrm>
          <a:off x="7225855" y="3356038"/>
          <a:ext cx="1751964" cy="12496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1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8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59">
                <a:tc>
                  <a:txBody>
                    <a:bodyPr vert="horz" wrap="square"/>
                    <a:lstStyle/>
                    <a:p>
                      <a:pPr marL="161290" marR="147955" indent="-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spc="-5">
                          <a:latin typeface="Times New Roman" panose="02020603050405020304"/>
                          <a:cs typeface="Times New Roman" panose="02020603050405020304"/>
                        </a:rPr>
                        <a:t>Защита проекта </a:t>
                      </a:r>
                      <a:r>
                        <a:rPr sz="1100" b="1" spc="5">
                          <a:latin typeface="Times New Roman" panose="02020603050405020304"/>
                          <a:cs typeface="Times New Roman" panose="02020603050405020304"/>
                        </a:rPr>
                        <a:t>по </a:t>
                      </a:r>
                      <a:r>
                        <a:rPr sz="1100" b="1" spc="1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10">
                          <a:latin typeface="Times New Roman" panose="02020603050405020304"/>
                          <a:cs typeface="Times New Roman" panose="02020603050405020304"/>
                        </a:rPr>
                        <a:t>м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100" b="1" spc="10">
                          <a:latin typeface="Times New Roman" panose="02020603050405020304"/>
                          <a:cs typeface="Times New Roman" panose="02020603050405020304"/>
                        </a:rPr>
                        <a:t>ни</a:t>
                      </a:r>
                      <a:r>
                        <a:rPr sz="1100" b="1" spc="-15">
                          <a:latin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100" b="1" spc="-15">
                          <a:latin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sz="1100" b="1" spc="10">
                          <a:latin typeface="Times New Roman" panose="02020603050405020304"/>
                          <a:cs typeface="Times New Roman" panose="02020603050405020304"/>
                        </a:rPr>
                        <a:t>ин</a:t>
                      </a:r>
                      <a:r>
                        <a:rPr sz="1100" b="1" spc="-5">
                          <a:latin typeface="Times New Roman" panose="02020603050405020304"/>
                          <a:cs typeface="Times New Roman" panose="02020603050405020304"/>
                        </a:rPr>
                        <a:t>г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sz="1100" b="1" spc="-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10">
                          <a:latin typeface="Times New Roman" panose="02020603050405020304"/>
                          <a:cs typeface="Times New Roman" panose="02020603050405020304"/>
                        </a:rPr>
                        <a:t>к</a:t>
                      </a:r>
                      <a:r>
                        <a:rPr sz="1100" b="1" spc="-25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sz="1100" b="1" spc="-10">
                          <a:latin typeface="Times New Roman" panose="02020603050405020304"/>
                          <a:cs typeface="Times New Roman" panose="02020603050405020304"/>
                        </a:rPr>
                        <a:t>ес</a:t>
                      </a:r>
                      <a:r>
                        <a:rPr sz="1100" b="1" spc="-15">
                          <a:latin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ва  </a:t>
                      </a:r>
                      <a:r>
                        <a:rPr sz="1100" b="1" spc="-5">
                          <a:latin typeface="Times New Roman" panose="02020603050405020304"/>
                          <a:cs typeface="Times New Roman" panose="02020603050405020304"/>
                        </a:rPr>
                        <a:t>образования</a:t>
                      </a:r>
                      <a:r>
                        <a:rPr sz="1100" b="1" spc="2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sz="1100" b="1" spc="-2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5">
                          <a:latin typeface="Times New Roman" panose="02020603050405020304"/>
                          <a:cs typeface="Times New Roman" panose="02020603050405020304"/>
                        </a:rPr>
                        <a:t>ДОУ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91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39">
                <a:tc>
                  <a:txBody>
                    <a:bodyPr vert="horz" wrap="square"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240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мин.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254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6" name="object 96"/>
          <p:cNvGrpSpPr/>
          <p:nvPr/>
        </p:nvGrpSpPr>
        <p:grpSpPr>
          <a:xfrm>
            <a:off x="7190581" y="3340960"/>
            <a:ext cx="1822704" cy="1322226"/>
            <a:chOff x="7190581" y="3340960"/>
            <a:chExt cx="1822704" cy="1322226"/>
          </a:xfrm>
        </p:grpSpPr>
        <p:pic>
          <p:nvPicPr>
            <p:cNvPr id="97" name="object 97"/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7190581" y="3340960"/>
              <a:ext cx="1822704" cy="1319996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7230617" y="3360801"/>
              <a:ext cx="1752600" cy="1249680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7230617" y="3360801"/>
              <a:ext cx="1751964" cy="259079"/>
            </a:xfrm>
            <a:custGeom>
              <a:rect l="l" t="t" r="r" b="b"/>
              <a:pathLst>
                <a:path w="1751964" h="259078">
                  <a:moveTo>
                    <a:pt x="1751837" y="0"/>
                  </a:moveTo>
                  <a:lnTo>
                    <a:pt x="0" y="0"/>
                  </a:lnTo>
                  <a:lnTo>
                    <a:pt x="0" y="259080"/>
                  </a:lnTo>
                  <a:lnTo>
                    <a:pt x="1751837" y="259080"/>
                  </a:lnTo>
                  <a:lnTo>
                    <a:pt x="175183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230617" y="3619881"/>
              <a:ext cx="1751964" cy="594360"/>
            </a:xfrm>
            <a:custGeom>
              <a:rect l="l" t="t" r="r" b="b"/>
              <a:pathLst>
                <a:path w="1751964" h="594360">
                  <a:moveTo>
                    <a:pt x="1751837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1751837" y="594359"/>
                  </a:lnTo>
                  <a:lnTo>
                    <a:pt x="1751837" y="0"/>
                  </a:lnTo>
                  <a:close/>
                </a:path>
              </a:pathLst>
            </a:custGeom>
            <a:solidFill>
              <a:srgbClr val="9EDFF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r>
                <a:rPr lang="ru-RU" sz="1200" b="1">
                  <a:latin typeface="Times New Roman" panose="02020603050405020304"/>
                  <a:cs typeface="Times New Roman" panose="02020603050405020304"/>
                </a:rPr>
                <a:t>Защита проекта по мониторингу качества образования в ДОУ</a:t>
              </a:r>
            </a:p>
          </p:txBody>
        </p:sp>
        <p:sp>
          <p:nvSpPr>
            <p:cNvPr id="101" name="object 101"/>
            <p:cNvSpPr/>
            <p:nvPr/>
          </p:nvSpPr>
          <p:spPr>
            <a:xfrm>
              <a:off x="7261097" y="4266946"/>
              <a:ext cx="1751964" cy="396240"/>
            </a:xfrm>
            <a:custGeom>
              <a:rect l="l" t="t" r="r" b="b"/>
              <a:pathLst>
                <a:path w="1751964" h="396239">
                  <a:moveTo>
                    <a:pt x="1751837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751837" y="396239"/>
                  </a:lnTo>
                  <a:lnTo>
                    <a:pt x="175183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r>
                <a:rPr lang="ru-RU"/>
                <a:t>            </a:t>
              </a:r>
              <a:r>
                <a:rPr lang="ru-RU" sz="1200">
                  <a:solidFill>
                    <a:schemeClr val="bg1"/>
                  </a:solidFill>
                  <a:latin typeface="Times New Roman" panose="02020603050405020304"/>
                  <a:cs typeface="Times New Roman" panose="02020603050405020304"/>
                </a:rPr>
                <a:t>240 мин</a:t>
              </a:r>
            </a:p>
          </p:txBody>
        </p:sp>
        <p:sp>
          <p:nvSpPr>
            <p:cNvPr id="102" name="object 102"/>
            <p:cNvSpPr/>
            <p:nvPr/>
          </p:nvSpPr>
          <p:spPr>
            <a:xfrm>
              <a:off x="7225792" y="3607181"/>
              <a:ext cx="1761489" cy="25400"/>
            </a:xfrm>
            <a:custGeom>
              <a:rect l="l" t="t" r="r" b="b"/>
              <a:pathLst>
                <a:path w="1761489" h="25400">
                  <a:moveTo>
                    <a:pt x="0" y="25400"/>
                  </a:moveTo>
                  <a:lnTo>
                    <a:pt x="1761362" y="25400"/>
                  </a:lnTo>
                  <a:lnTo>
                    <a:pt x="1761362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3" name="object 103"/>
          <p:cNvGraphicFramePr>
            <a:graphicFrameLocks noGrp="1"/>
          </p:cNvGraphicFramePr>
          <p:nvPr/>
        </p:nvGraphicFramePr>
        <p:xfrm>
          <a:off x="151549" y="4923853"/>
          <a:ext cx="2057400" cy="1550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6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640">
                <a:tc>
                  <a:txBody>
                    <a:bodyPr vert="horz" wrap="square"/>
                    <a:lstStyle/>
                    <a:p>
                      <a:pPr marL="4794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 spc="-5">
                          <a:latin typeface="Times New Roman" panose="02020603050405020304"/>
                          <a:cs typeface="Times New Roman" panose="02020603050405020304"/>
                        </a:rPr>
                        <a:t>Информированность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506730">
                        <a:lnSpc>
                          <a:spcPct val="100000"/>
                        </a:lnSpc>
                      </a:pPr>
                      <a:r>
                        <a:rPr sz="1100" b="1" spc="-5">
                          <a:latin typeface="Times New Roman" panose="02020603050405020304"/>
                          <a:cs typeface="Times New Roman" panose="02020603050405020304"/>
                        </a:rPr>
                        <a:t>педагогического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сообщества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16535" marR="208280" algn="ctr">
                        <a:lnSpc>
                          <a:spcPct val="100000"/>
                        </a:lnSpc>
                      </a:pP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100" b="1" spc="-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луч</a:t>
                      </a:r>
                      <a:r>
                        <a:rPr sz="1100" b="1" spc="30">
                          <a:latin typeface="Times New Roman" panose="02020603050405020304"/>
                          <a:cs typeface="Times New Roman" panose="02020603050405020304"/>
                        </a:rPr>
                        <a:t>ш</a:t>
                      </a:r>
                      <a:r>
                        <a:rPr sz="1100" b="1" spc="10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х</a:t>
                      </a:r>
                      <a:r>
                        <a:rPr sz="1100" b="1" spc="-8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10">
                          <a:latin typeface="Times New Roman" panose="02020603050405020304"/>
                          <a:cs typeface="Times New Roman" panose="02020603050405020304"/>
                        </a:rPr>
                        <a:t>п</a:t>
                      </a:r>
                      <a:r>
                        <a:rPr sz="1100" b="1" spc="-10">
                          <a:latin typeface="Times New Roman" panose="02020603050405020304"/>
                          <a:cs typeface="Times New Roman" panose="02020603050405020304"/>
                        </a:rPr>
                        <a:t>ед</a:t>
                      </a:r>
                      <a:r>
                        <a:rPr sz="1100" b="1" spc="-25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sz="1100" b="1" spc="-5">
                          <a:latin typeface="Times New Roman" panose="02020603050405020304"/>
                          <a:cs typeface="Times New Roman" panose="02020603050405020304"/>
                        </a:rPr>
                        <a:t>го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г</a:t>
                      </a:r>
                      <a:r>
                        <a:rPr sz="1100" b="1" spc="10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sz="1100" b="1" spc="-10">
                          <a:latin typeface="Times New Roman" panose="02020603050405020304"/>
                          <a:cs typeface="Times New Roman" panose="02020603050405020304"/>
                        </a:rPr>
                        <a:t>ес</a:t>
                      </a:r>
                      <a:r>
                        <a:rPr sz="1100" b="1" spc="10">
                          <a:latin typeface="Times New Roman" panose="02020603050405020304"/>
                          <a:cs typeface="Times New Roman" panose="02020603050405020304"/>
                        </a:rPr>
                        <a:t>ки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х  </a:t>
                      </a:r>
                      <a:r>
                        <a:rPr sz="1100" b="1" spc="-5">
                          <a:latin typeface="Times New Roman" panose="02020603050405020304"/>
                          <a:cs typeface="Times New Roman" panose="02020603050405020304"/>
                        </a:rPr>
                        <a:t>практиках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254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142мин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318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4" name="object 104"/>
          <p:cNvGrpSpPr/>
          <p:nvPr/>
        </p:nvGrpSpPr>
        <p:grpSpPr>
          <a:xfrm>
            <a:off x="116177" y="4907557"/>
            <a:ext cx="2137410" cy="1622425"/>
            <a:chOff x="116177" y="4907557"/>
            <a:chExt cx="2137410" cy="1622425"/>
          </a:xfrm>
        </p:grpSpPr>
        <p:pic>
          <p:nvPicPr>
            <p:cNvPr id="105" name="object 105"/>
            <p:cNvPicPr/>
            <p:nvPr/>
          </p:nvPicPr>
          <p:blipFill>
            <a:blip r:embed="rId23"/>
            <a:stretch>
              <a:fillRect/>
            </a:stretch>
          </p:blipFill>
          <p:spPr>
            <a:xfrm>
              <a:off x="116177" y="4907557"/>
              <a:ext cx="2136983" cy="162191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24"/>
            <a:stretch>
              <a:fillRect/>
            </a:stretch>
          </p:blipFill>
          <p:spPr>
            <a:xfrm>
              <a:off x="156311" y="4928603"/>
              <a:ext cx="2057400" cy="1551432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56311" y="4928616"/>
              <a:ext cx="2057400" cy="259079"/>
            </a:xfrm>
            <a:custGeom>
              <a:rect l="l" t="t" r="r" b="b"/>
              <a:pathLst>
                <a:path w="2057400" h="259078">
                  <a:moveTo>
                    <a:pt x="2057400" y="0"/>
                  </a:moveTo>
                  <a:lnTo>
                    <a:pt x="0" y="0"/>
                  </a:lnTo>
                  <a:lnTo>
                    <a:pt x="0" y="259080"/>
                  </a:lnTo>
                  <a:lnTo>
                    <a:pt x="2057400" y="259080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56311" y="5187683"/>
              <a:ext cx="2057400" cy="929640"/>
            </a:xfrm>
            <a:custGeom>
              <a:rect l="l" t="t" r="r" b="b"/>
              <a:pathLst>
                <a:path w="2057400" h="929639">
                  <a:moveTo>
                    <a:pt x="2057400" y="0"/>
                  </a:moveTo>
                  <a:lnTo>
                    <a:pt x="0" y="0"/>
                  </a:lnTo>
                  <a:lnTo>
                    <a:pt x="0" y="929640"/>
                  </a:lnTo>
                  <a:lnTo>
                    <a:pt x="2057400" y="929640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9EDFF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r>
                <a:rPr lang="ru-RU" sz="1200" b="1">
                  <a:latin typeface="Times New Roman" panose="02020603050405020304"/>
                  <a:cs typeface="Times New Roman" panose="02020603050405020304"/>
                </a:rPr>
                <a:t>Информированность педагогического сообщества о лучших педагогических практиках</a:t>
              </a:r>
            </a:p>
          </p:txBody>
        </p:sp>
        <p:sp>
          <p:nvSpPr>
            <p:cNvPr id="109" name="object 109"/>
            <p:cNvSpPr/>
            <p:nvPr/>
          </p:nvSpPr>
          <p:spPr>
            <a:xfrm>
              <a:off x="156311" y="6117323"/>
              <a:ext cx="2057400" cy="361950"/>
            </a:xfrm>
            <a:custGeom>
              <a:rect l="l" t="t" r="r" b="b"/>
              <a:pathLst>
                <a:path w="2057400" h="361950">
                  <a:moveTo>
                    <a:pt x="2057400" y="0"/>
                  </a:moveTo>
                  <a:lnTo>
                    <a:pt x="0" y="0"/>
                  </a:lnTo>
                  <a:lnTo>
                    <a:pt x="0" y="361607"/>
                  </a:lnTo>
                  <a:lnTo>
                    <a:pt x="2057400" y="361607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r>
                <a:rPr lang="ru-RU"/>
                <a:t>             </a:t>
              </a:r>
              <a:r>
                <a:rPr lang="ru-RU" sz="1200">
                  <a:solidFill>
                    <a:schemeClr val="bg1"/>
                  </a:solidFill>
                </a:rPr>
                <a:t>142 мин</a:t>
              </a:r>
            </a:p>
          </p:txBody>
        </p:sp>
        <p:sp>
          <p:nvSpPr>
            <p:cNvPr id="110" name="object 110"/>
            <p:cNvSpPr/>
            <p:nvPr/>
          </p:nvSpPr>
          <p:spPr>
            <a:xfrm>
              <a:off x="151549" y="5174996"/>
              <a:ext cx="2066925" cy="25400"/>
            </a:xfrm>
            <a:custGeom>
              <a:rect l="l" t="t" r="r" b="b"/>
              <a:pathLst>
                <a:path w="2066925" h="25400">
                  <a:moveTo>
                    <a:pt x="0" y="25399"/>
                  </a:moveTo>
                  <a:lnTo>
                    <a:pt x="2066886" y="25399"/>
                  </a:lnTo>
                  <a:lnTo>
                    <a:pt x="2066886" y="0"/>
                  </a:lnTo>
                  <a:lnTo>
                    <a:pt x="0" y="0"/>
                  </a:lnTo>
                  <a:lnTo>
                    <a:pt x="0" y="25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1" name="object 111"/>
          <p:cNvGraphicFramePr>
            <a:graphicFrameLocks noGrp="1"/>
          </p:cNvGraphicFramePr>
          <p:nvPr/>
        </p:nvGraphicFramePr>
        <p:xfrm>
          <a:off x="2639250" y="4916741"/>
          <a:ext cx="1875155" cy="1556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5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13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639">
                <a:tc>
                  <a:txBody>
                    <a:bodyPr vert="horz" wrap="square"/>
                    <a:lstStyle/>
                    <a:p>
                      <a:pPr marL="333375" marR="323215" indent="-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Пополнение </a:t>
                      </a:r>
                      <a:r>
                        <a:rPr sz="1100" b="1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10">
                          <a:latin typeface="Times New Roman" panose="02020603050405020304"/>
                          <a:cs typeface="Times New Roman" panose="02020603050405020304"/>
                        </a:rPr>
                        <a:t>ме</a:t>
                      </a:r>
                      <a:r>
                        <a:rPr sz="1100" b="1" spc="-15">
                          <a:latin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100" b="1" spc="-10">
                          <a:latin typeface="Times New Roman" panose="02020603050405020304"/>
                          <a:cs typeface="Times New Roman" panose="02020603050405020304"/>
                        </a:rPr>
                        <a:t>д</a:t>
                      </a:r>
                      <a:r>
                        <a:rPr sz="1100" b="1" spc="10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sz="1100" b="1" spc="-10">
                          <a:latin typeface="Times New Roman" panose="02020603050405020304"/>
                          <a:cs typeface="Times New Roman" panose="02020603050405020304"/>
                        </a:rPr>
                        <a:t>ес</a:t>
                      </a:r>
                      <a:r>
                        <a:rPr sz="1100" b="1" spc="10">
                          <a:latin typeface="Times New Roman" panose="02020603050405020304"/>
                          <a:cs typeface="Times New Roman" panose="02020603050405020304"/>
                        </a:rPr>
                        <a:t>к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ой</a:t>
                      </a:r>
                      <a:r>
                        <a:rPr sz="1100" b="1" spc="-4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б</a:t>
                      </a:r>
                      <a:r>
                        <a:rPr sz="1100" b="1" spc="-25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sz="1100" b="1" spc="-15">
                          <a:latin typeface="Times New Roman" panose="02020603050405020304"/>
                          <a:cs typeface="Times New Roman" panose="02020603050405020304"/>
                        </a:rPr>
                        <a:t>з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ы  </a:t>
                      </a:r>
                      <a:r>
                        <a:rPr sz="1100" b="1" spc="5">
                          <a:latin typeface="Times New Roman" panose="02020603050405020304"/>
                          <a:cs typeface="Times New Roman" panose="02020603050405020304"/>
                        </a:rPr>
                        <a:t>лучшими </a:t>
                      </a:r>
                      <a:r>
                        <a:rPr sz="1100" b="1" spc="1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5">
                          <a:latin typeface="Times New Roman" panose="02020603050405020304"/>
                          <a:cs typeface="Times New Roman" panose="02020603050405020304"/>
                        </a:rPr>
                        <a:t>педагогическими 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5">
                          <a:latin typeface="Times New Roman" panose="02020603050405020304"/>
                          <a:cs typeface="Times New Roman" panose="02020603050405020304"/>
                        </a:rPr>
                        <a:t>практиками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254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9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90мин.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318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2" name="object 112"/>
          <p:cNvGrpSpPr/>
          <p:nvPr/>
        </p:nvGrpSpPr>
        <p:grpSpPr>
          <a:xfrm>
            <a:off x="2603334" y="4901610"/>
            <a:ext cx="1954138" cy="1627776"/>
            <a:chOff x="2603334" y="4901610"/>
            <a:chExt cx="1954138" cy="1627776"/>
          </a:xfrm>
        </p:grpSpPr>
        <p:pic>
          <p:nvPicPr>
            <p:cNvPr id="113" name="object 113"/>
            <p:cNvPicPr/>
            <p:nvPr/>
          </p:nvPicPr>
          <p:blipFill>
            <a:blip r:embed="rId25"/>
            <a:stretch>
              <a:fillRect/>
            </a:stretch>
          </p:blipFill>
          <p:spPr>
            <a:xfrm>
              <a:off x="2603334" y="4901610"/>
              <a:ext cx="1954138" cy="1627776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26"/>
            <a:stretch>
              <a:fillRect/>
            </a:stretch>
          </p:blipFill>
          <p:spPr>
            <a:xfrm>
              <a:off x="2644013" y="4921554"/>
              <a:ext cx="1874519" cy="1557528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2644013" y="4921504"/>
              <a:ext cx="1875155" cy="259079"/>
            </a:xfrm>
            <a:custGeom>
              <a:rect l="l" t="t" r="r" b="b"/>
              <a:pathLst>
                <a:path w="1875154" h="259078">
                  <a:moveTo>
                    <a:pt x="1874901" y="0"/>
                  </a:moveTo>
                  <a:lnTo>
                    <a:pt x="0" y="0"/>
                  </a:lnTo>
                  <a:lnTo>
                    <a:pt x="0" y="259080"/>
                  </a:lnTo>
                  <a:lnTo>
                    <a:pt x="1874901" y="259080"/>
                  </a:lnTo>
                  <a:lnTo>
                    <a:pt x="187490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644013" y="5180634"/>
              <a:ext cx="1875155" cy="929640"/>
            </a:xfrm>
            <a:custGeom>
              <a:rect l="l" t="t" r="r" b="b"/>
              <a:pathLst>
                <a:path w="1875154" h="929639">
                  <a:moveTo>
                    <a:pt x="1874901" y="0"/>
                  </a:moveTo>
                  <a:lnTo>
                    <a:pt x="0" y="0"/>
                  </a:lnTo>
                  <a:lnTo>
                    <a:pt x="0" y="929640"/>
                  </a:lnTo>
                  <a:lnTo>
                    <a:pt x="1874901" y="929640"/>
                  </a:lnTo>
                  <a:lnTo>
                    <a:pt x="1874901" y="0"/>
                  </a:lnTo>
                  <a:close/>
                </a:path>
              </a:pathLst>
            </a:custGeom>
            <a:solidFill>
              <a:srgbClr val="9EDFF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r>
                <a:rPr lang="ru-RU" sz="1200" b="1">
                  <a:latin typeface="Times New Roman" panose="02020603050405020304"/>
                  <a:cs typeface="Times New Roman" panose="02020603050405020304"/>
                </a:rPr>
                <a:t>Пополнение методической базы лучшими педагогическими практиками</a:t>
              </a:r>
            </a:p>
          </p:txBody>
        </p:sp>
        <p:sp>
          <p:nvSpPr>
            <p:cNvPr id="117" name="object 117"/>
            <p:cNvSpPr/>
            <p:nvPr/>
          </p:nvSpPr>
          <p:spPr>
            <a:xfrm>
              <a:off x="2638933" y="6144565"/>
              <a:ext cx="1875155" cy="368300"/>
            </a:xfrm>
            <a:custGeom>
              <a:rect l="l" t="t" r="r" b="b"/>
              <a:pathLst>
                <a:path w="1875154" h="368300">
                  <a:moveTo>
                    <a:pt x="1874901" y="0"/>
                  </a:moveTo>
                  <a:lnTo>
                    <a:pt x="0" y="0"/>
                  </a:lnTo>
                  <a:lnTo>
                    <a:pt x="0" y="367690"/>
                  </a:lnTo>
                  <a:lnTo>
                    <a:pt x="1874901" y="367690"/>
                  </a:lnTo>
                  <a:lnTo>
                    <a:pt x="187490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r>
                <a:rPr lang="ru-RU"/>
                <a:t>            </a:t>
              </a:r>
              <a:r>
                <a:rPr lang="ru-RU" sz="1200">
                  <a:solidFill>
                    <a:schemeClr val="bg1"/>
                  </a:solidFill>
                </a:rPr>
                <a:t>90 мин</a:t>
              </a:r>
            </a:p>
          </p:txBody>
        </p:sp>
        <p:sp>
          <p:nvSpPr>
            <p:cNvPr id="118" name="object 118"/>
            <p:cNvSpPr/>
            <p:nvPr/>
          </p:nvSpPr>
          <p:spPr>
            <a:xfrm>
              <a:off x="2639314" y="5167884"/>
              <a:ext cx="1884680" cy="25400"/>
            </a:xfrm>
            <a:custGeom>
              <a:rect l="l" t="t" r="r" b="b"/>
              <a:pathLst>
                <a:path w="1884679" h="25400">
                  <a:moveTo>
                    <a:pt x="0" y="25400"/>
                  </a:moveTo>
                  <a:lnTo>
                    <a:pt x="1884426" y="25400"/>
                  </a:lnTo>
                  <a:lnTo>
                    <a:pt x="188442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3270503" y="1039367"/>
            <a:ext cx="643255" cy="363220"/>
          </a:xfrm>
          <a:prstGeom prst="rect">
            <a:avLst/>
          </a:prstGeom>
          <a:solidFill>
            <a:srgbClr val="9EDFFD"/>
          </a:solidFill>
          <a:ln w="24383">
            <a:solidFill>
              <a:srgbClr val="385D89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635"/>
              </a:spcBef>
            </a:pPr>
            <a:r>
              <a:rPr sz="1200" b="1" spc="-5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ШАГ</a:t>
            </a:r>
            <a:r>
              <a:rPr sz="1200" b="1" spc="-4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468111" y="1103375"/>
            <a:ext cx="643255" cy="363220"/>
          </a:xfrm>
          <a:prstGeom prst="rect">
            <a:avLst/>
          </a:prstGeom>
          <a:solidFill>
            <a:srgbClr val="9EDFFD"/>
          </a:solidFill>
          <a:ln w="24383">
            <a:solidFill>
              <a:srgbClr val="385D89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640"/>
              </a:spcBef>
            </a:pPr>
            <a:r>
              <a:rPr sz="1200" b="1" spc="-5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ШАГ</a:t>
            </a:r>
            <a:r>
              <a:rPr sz="1200" b="1" spc="-4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519416" y="1133855"/>
            <a:ext cx="643255" cy="360045"/>
          </a:xfrm>
          <a:prstGeom prst="rect">
            <a:avLst/>
          </a:prstGeom>
          <a:solidFill>
            <a:srgbClr val="9EDFFD"/>
          </a:solidFill>
          <a:ln w="24384">
            <a:solidFill>
              <a:srgbClr val="385D89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635"/>
              </a:spcBef>
            </a:pPr>
            <a:r>
              <a:rPr sz="1200" b="1" spc="-5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ШАГ4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902208" y="2846832"/>
            <a:ext cx="643255" cy="360045"/>
          </a:xfrm>
          <a:prstGeom prst="rect">
            <a:avLst/>
          </a:prstGeom>
          <a:solidFill>
            <a:srgbClr val="9EDFFD"/>
          </a:solidFill>
          <a:ln w="24383">
            <a:solidFill>
              <a:srgbClr val="385D89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635"/>
              </a:spcBef>
            </a:pPr>
            <a:r>
              <a:rPr sz="1200" b="1" spc="-5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ШАГ</a:t>
            </a:r>
            <a:r>
              <a:rPr sz="1200" b="1" spc="-4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5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351276" y="2996183"/>
            <a:ext cx="623570" cy="359410"/>
          </a:xfrm>
          <a:prstGeom prst="rect">
            <a:avLst/>
          </a:prstGeom>
          <a:solidFill>
            <a:srgbClr val="9EDFFD"/>
          </a:solidFill>
          <a:ln w="24383">
            <a:solidFill>
              <a:srgbClr val="385D89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645"/>
              </a:spcBef>
            </a:pPr>
            <a:r>
              <a:rPr sz="1200" b="1" spc="-5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ШАГ</a:t>
            </a:r>
            <a:r>
              <a:rPr sz="1200" b="1" spc="-4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6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547359" y="2919983"/>
            <a:ext cx="643255" cy="360045"/>
          </a:xfrm>
          <a:prstGeom prst="rect">
            <a:avLst/>
          </a:prstGeom>
          <a:solidFill>
            <a:srgbClr val="9EDFFD"/>
          </a:solidFill>
          <a:ln w="24383">
            <a:solidFill>
              <a:srgbClr val="385D89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630"/>
              </a:spcBef>
            </a:pPr>
            <a:r>
              <a:rPr sz="1200" b="1" spc="-5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ШАГ</a:t>
            </a:r>
            <a:r>
              <a:rPr sz="1200" b="1" spc="-4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7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784592" y="2956560"/>
            <a:ext cx="643255" cy="360045"/>
          </a:xfrm>
          <a:prstGeom prst="rect">
            <a:avLst/>
          </a:prstGeom>
          <a:solidFill>
            <a:srgbClr val="9EDFFD"/>
          </a:solidFill>
          <a:ln w="24384">
            <a:solidFill>
              <a:srgbClr val="385D89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625"/>
              </a:spcBef>
            </a:pPr>
            <a:r>
              <a:rPr sz="1200" b="1" spc="-5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ШАГ</a:t>
            </a:r>
            <a:r>
              <a:rPr sz="1200" b="1" spc="-4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8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862583" y="4495800"/>
            <a:ext cx="643255" cy="360045"/>
          </a:xfrm>
          <a:prstGeom prst="rect">
            <a:avLst/>
          </a:prstGeom>
          <a:solidFill>
            <a:srgbClr val="9EDFFD"/>
          </a:solidFill>
          <a:ln w="24383">
            <a:solidFill>
              <a:srgbClr val="385D89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645"/>
              </a:spcBef>
            </a:pPr>
            <a:r>
              <a:rPr sz="1200" b="1" spc="-5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ШАГ</a:t>
            </a:r>
            <a:r>
              <a:rPr sz="1200" b="1" spc="-4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9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3358705" y="4501705"/>
            <a:ext cx="744220" cy="384810"/>
            <a:chOff x="3358705" y="4501705"/>
            <a:chExt cx="744220" cy="384810"/>
          </a:xfrm>
        </p:grpSpPr>
        <p:sp>
          <p:nvSpPr>
            <p:cNvPr id="128" name="object 128"/>
            <p:cNvSpPr/>
            <p:nvPr/>
          </p:nvSpPr>
          <p:spPr>
            <a:xfrm>
              <a:off x="3371087" y="4514087"/>
              <a:ext cx="719455" cy="360045"/>
            </a:xfrm>
            <a:custGeom>
              <a:rect l="l" t="t" r="r" b="b"/>
              <a:pathLst>
                <a:path w="719454" h="360045">
                  <a:moveTo>
                    <a:pt x="719327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719327" y="359663"/>
                  </a:lnTo>
                  <a:lnTo>
                    <a:pt x="719327" y="0"/>
                  </a:lnTo>
                  <a:close/>
                </a:path>
              </a:pathLst>
            </a:custGeom>
            <a:solidFill>
              <a:srgbClr val="9ED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371087" y="4514087"/>
              <a:ext cx="719455" cy="360045"/>
            </a:xfrm>
            <a:custGeom>
              <a:rect l="l" t="t" r="r" b="b"/>
              <a:pathLst>
                <a:path w="719454" h="360045">
                  <a:moveTo>
                    <a:pt x="0" y="359663"/>
                  </a:moveTo>
                  <a:lnTo>
                    <a:pt x="719327" y="359663"/>
                  </a:lnTo>
                  <a:lnTo>
                    <a:pt x="719327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24383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 txBox="1"/>
          <p:nvPr/>
        </p:nvSpPr>
        <p:spPr>
          <a:xfrm>
            <a:off x="3363467" y="4581220"/>
            <a:ext cx="7150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sz="1200" b="1" spc="-5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ШАГ</a:t>
            </a:r>
            <a:r>
              <a:rPr sz="1200" b="1" spc="-4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5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10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2164079" y="1962886"/>
            <a:ext cx="5058410" cy="4030979"/>
            <a:chOff x="2164079" y="1962886"/>
            <a:chExt cx="5058410" cy="4030979"/>
          </a:xfrm>
        </p:grpSpPr>
        <p:pic>
          <p:nvPicPr>
            <p:cNvPr id="132" name="object 132"/>
            <p:cNvPicPr/>
            <p:nvPr/>
          </p:nvPicPr>
          <p:blipFill>
            <a:blip r:embed="rId27"/>
            <a:stretch>
              <a:fillRect/>
            </a:stretch>
          </p:blipFill>
          <p:spPr>
            <a:xfrm>
              <a:off x="4498847" y="1962886"/>
              <a:ext cx="440270" cy="495071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28"/>
            <a:stretch>
              <a:fillRect/>
            </a:stretch>
          </p:blipFill>
          <p:spPr>
            <a:xfrm>
              <a:off x="4549139" y="2001011"/>
              <a:ext cx="344424" cy="377951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4549139" y="2001011"/>
              <a:ext cx="344805" cy="378460"/>
            </a:xfrm>
            <a:custGeom>
              <a:rect l="l" t="t" r="r" b="b"/>
              <a:pathLst>
                <a:path w="344804" h="378460">
                  <a:moveTo>
                    <a:pt x="0" y="94487"/>
                  </a:moveTo>
                  <a:lnTo>
                    <a:pt x="222885" y="94487"/>
                  </a:lnTo>
                  <a:lnTo>
                    <a:pt x="222885" y="0"/>
                  </a:lnTo>
                  <a:lnTo>
                    <a:pt x="344424" y="188975"/>
                  </a:lnTo>
                  <a:lnTo>
                    <a:pt x="222885" y="377951"/>
                  </a:lnTo>
                  <a:lnTo>
                    <a:pt x="222885" y="283463"/>
                  </a:lnTo>
                  <a:lnTo>
                    <a:pt x="0" y="283463"/>
                  </a:lnTo>
                  <a:lnTo>
                    <a:pt x="0" y="94487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27"/>
            <a:stretch>
              <a:fillRect/>
            </a:stretch>
          </p:blipFill>
          <p:spPr>
            <a:xfrm>
              <a:off x="6629400" y="1962886"/>
              <a:ext cx="440270" cy="495071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29"/>
            <a:stretch>
              <a:fillRect/>
            </a:stretch>
          </p:blipFill>
          <p:spPr>
            <a:xfrm>
              <a:off x="6679691" y="2001011"/>
              <a:ext cx="344424" cy="377951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6679691" y="2001011"/>
              <a:ext cx="344805" cy="378460"/>
            </a:xfrm>
            <a:custGeom>
              <a:rect l="l" t="t" r="r" b="b"/>
              <a:pathLst>
                <a:path w="344804" h="378460">
                  <a:moveTo>
                    <a:pt x="0" y="94487"/>
                  </a:moveTo>
                  <a:lnTo>
                    <a:pt x="222884" y="94487"/>
                  </a:lnTo>
                  <a:lnTo>
                    <a:pt x="222884" y="0"/>
                  </a:lnTo>
                  <a:lnTo>
                    <a:pt x="344424" y="188975"/>
                  </a:lnTo>
                  <a:lnTo>
                    <a:pt x="222884" y="377951"/>
                  </a:lnTo>
                  <a:lnTo>
                    <a:pt x="222884" y="283463"/>
                  </a:lnTo>
                  <a:lnTo>
                    <a:pt x="0" y="283463"/>
                  </a:lnTo>
                  <a:lnTo>
                    <a:pt x="0" y="94487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27"/>
            <a:stretch>
              <a:fillRect/>
            </a:stretch>
          </p:blipFill>
          <p:spPr>
            <a:xfrm>
              <a:off x="2295143" y="1962886"/>
              <a:ext cx="440270" cy="495071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28"/>
            <a:stretch>
              <a:fillRect/>
            </a:stretch>
          </p:blipFill>
          <p:spPr>
            <a:xfrm>
              <a:off x="2345435" y="2001011"/>
              <a:ext cx="344424" cy="377951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2345435" y="2001011"/>
              <a:ext cx="344805" cy="378460"/>
            </a:xfrm>
            <a:custGeom>
              <a:rect l="l" t="t" r="r" b="b"/>
              <a:pathLst>
                <a:path w="344805" h="378460">
                  <a:moveTo>
                    <a:pt x="0" y="94487"/>
                  </a:moveTo>
                  <a:lnTo>
                    <a:pt x="222884" y="94487"/>
                  </a:lnTo>
                  <a:lnTo>
                    <a:pt x="222884" y="0"/>
                  </a:lnTo>
                  <a:lnTo>
                    <a:pt x="344424" y="188975"/>
                  </a:lnTo>
                  <a:lnTo>
                    <a:pt x="222884" y="377951"/>
                  </a:lnTo>
                  <a:lnTo>
                    <a:pt x="222884" y="283463"/>
                  </a:lnTo>
                  <a:lnTo>
                    <a:pt x="0" y="283463"/>
                  </a:lnTo>
                  <a:lnTo>
                    <a:pt x="0" y="94487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30"/>
            <a:stretch>
              <a:fillRect/>
            </a:stretch>
          </p:blipFill>
          <p:spPr>
            <a:xfrm>
              <a:off x="4617719" y="3727678"/>
              <a:ext cx="437159" cy="495071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31"/>
            <a:stretch>
              <a:fillRect/>
            </a:stretch>
          </p:blipFill>
          <p:spPr>
            <a:xfrm>
              <a:off x="4668011" y="3765804"/>
              <a:ext cx="341375" cy="377951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4668011" y="3765804"/>
              <a:ext cx="341630" cy="378460"/>
            </a:xfrm>
            <a:custGeom>
              <a:rect l="l" t="t" r="r" b="b"/>
              <a:pathLst>
                <a:path w="341629" h="378460">
                  <a:moveTo>
                    <a:pt x="0" y="94488"/>
                  </a:moveTo>
                  <a:lnTo>
                    <a:pt x="220852" y="94488"/>
                  </a:lnTo>
                  <a:lnTo>
                    <a:pt x="220852" y="0"/>
                  </a:lnTo>
                  <a:lnTo>
                    <a:pt x="341375" y="188976"/>
                  </a:lnTo>
                  <a:lnTo>
                    <a:pt x="220852" y="377952"/>
                  </a:lnTo>
                  <a:lnTo>
                    <a:pt x="220852" y="283464"/>
                  </a:lnTo>
                  <a:lnTo>
                    <a:pt x="0" y="283464"/>
                  </a:lnTo>
                  <a:lnTo>
                    <a:pt x="0" y="94488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27"/>
            <a:stretch>
              <a:fillRect/>
            </a:stretch>
          </p:blipFill>
          <p:spPr>
            <a:xfrm>
              <a:off x="6781800" y="3688054"/>
              <a:ext cx="440270" cy="495071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32"/>
            <a:stretch>
              <a:fillRect/>
            </a:stretch>
          </p:blipFill>
          <p:spPr>
            <a:xfrm>
              <a:off x="6832091" y="3726179"/>
              <a:ext cx="344424" cy="377951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6832091" y="3726179"/>
              <a:ext cx="344805" cy="378460"/>
            </a:xfrm>
            <a:custGeom>
              <a:rect l="l" t="t" r="r" b="b"/>
              <a:pathLst>
                <a:path w="344804" h="378460">
                  <a:moveTo>
                    <a:pt x="0" y="94488"/>
                  </a:moveTo>
                  <a:lnTo>
                    <a:pt x="222884" y="94488"/>
                  </a:lnTo>
                  <a:lnTo>
                    <a:pt x="222884" y="0"/>
                  </a:lnTo>
                  <a:lnTo>
                    <a:pt x="344424" y="188976"/>
                  </a:lnTo>
                  <a:lnTo>
                    <a:pt x="222884" y="377952"/>
                  </a:lnTo>
                  <a:lnTo>
                    <a:pt x="222884" y="283464"/>
                  </a:lnTo>
                  <a:lnTo>
                    <a:pt x="0" y="283464"/>
                  </a:lnTo>
                  <a:lnTo>
                    <a:pt x="0" y="94488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30"/>
            <a:stretch>
              <a:fillRect/>
            </a:stretch>
          </p:blipFill>
          <p:spPr>
            <a:xfrm>
              <a:off x="2164079" y="5498579"/>
              <a:ext cx="437159" cy="495071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33"/>
            <a:stretch>
              <a:fillRect/>
            </a:stretch>
          </p:blipFill>
          <p:spPr>
            <a:xfrm>
              <a:off x="2214371" y="5536692"/>
              <a:ext cx="341375" cy="377952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2214371" y="5536692"/>
              <a:ext cx="341630" cy="378460"/>
            </a:xfrm>
            <a:custGeom>
              <a:rect l="l" t="t" r="r" b="b"/>
              <a:pathLst>
                <a:path w="341630" h="378460">
                  <a:moveTo>
                    <a:pt x="0" y="94488"/>
                  </a:moveTo>
                  <a:lnTo>
                    <a:pt x="220852" y="94488"/>
                  </a:lnTo>
                  <a:lnTo>
                    <a:pt x="220852" y="0"/>
                  </a:lnTo>
                  <a:lnTo>
                    <a:pt x="341375" y="188976"/>
                  </a:lnTo>
                  <a:lnTo>
                    <a:pt x="220852" y="377952"/>
                  </a:lnTo>
                  <a:lnTo>
                    <a:pt x="220852" y="283464"/>
                  </a:lnTo>
                  <a:lnTo>
                    <a:pt x="0" y="283464"/>
                  </a:lnTo>
                  <a:lnTo>
                    <a:pt x="0" y="94488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5600" y="1226058"/>
          <a:ext cx="7954009" cy="4860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1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12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10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Проблема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5410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25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Коренная</a:t>
                      </a:r>
                      <a:r>
                        <a:rPr sz="1400" b="1" spc="75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15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причина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7823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20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Способ</a:t>
                      </a:r>
                      <a:r>
                        <a:rPr sz="1400" b="1" spc="50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15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решения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57">
                <a:tc>
                  <a:txBody>
                    <a:bodyPr vert="horz" wrap="square"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1515110"/>
                        </a:tabLst>
                      </a:pP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1.Некачесвенное	проведение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мониторинга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DFFD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1701800"/>
                        </a:tabLst>
                      </a:pP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Несвоевременное	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получение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15">
                          <a:latin typeface="Times New Roman" panose="02020603050405020304"/>
                          <a:cs typeface="Times New Roman" panose="02020603050405020304"/>
                        </a:rPr>
                        <a:t>управленческого</a:t>
                      </a:r>
                      <a:r>
                        <a:rPr sz="1400" spc="5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решения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DFFD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2141855"/>
                        </a:tabLst>
                      </a:pP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Повышение	</a:t>
                      </a:r>
                      <a:r>
                        <a:rPr sz="1400" spc="-15">
                          <a:latin typeface="Times New Roman" panose="02020603050405020304"/>
                          <a:cs typeface="Times New Roman" panose="02020603050405020304"/>
                        </a:rPr>
                        <a:t>качества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15">
                          <a:latin typeface="Times New Roman" panose="02020603050405020304"/>
                          <a:cs typeface="Times New Roman" panose="02020603050405020304"/>
                        </a:rPr>
                        <a:t>образовательных</a:t>
                      </a:r>
                      <a:r>
                        <a:rPr sz="1400" spc="8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условий</a:t>
                      </a:r>
                      <a:r>
                        <a:rPr sz="1400" spc="5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sz="1400" spc="1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30">
                          <a:latin typeface="Times New Roman" panose="02020603050405020304"/>
                          <a:cs typeface="Times New Roman" panose="02020603050405020304"/>
                        </a:rPr>
                        <a:t>ДОУ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648">
                <a:tc>
                  <a:txBody>
                    <a:bodyPr vert="horz" wrap="square"/>
                    <a:lstStyle/>
                    <a:p>
                      <a:pPr marL="91440" marR="87630" algn="just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1511935"/>
                        </a:tabLst>
                      </a:pP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2.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Отсутствие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стандарта </a:t>
                      </a:r>
                      <a:r>
                        <a:rPr sz="1400" spc="-3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проц</a:t>
                      </a:r>
                      <a:r>
                        <a:rPr sz="1400" spc="20">
                          <a:latin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sz="1400" spc="25">
                          <a:latin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а	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пр</a:t>
                      </a:r>
                      <a:r>
                        <a:rPr sz="1400" spc="15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sz="1400" spc="-20">
                          <a:latin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sz="1400" spc="5">
                          <a:latin typeface="Times New Roman" panose="02020603050405020304"/>
                          <a:cs typeface="Times New Roman" panose="02020603050405020304"/>
                        </a:rPr>
                        <a:t>д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ния  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мониторинга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1732280"/>
                        </a:tabLst>
                      </a:pPr>
                      <a:r>
                        <a:rPr sz="1400" spc="-15">
                          <a:latin typeface="Times New Roman" panose="02020603050405020304"/>
                          <a:cs typeface="Times New Roman" panose="02020603050405020304"/>
                        </a:rPr>
                        <a:t>Удовлетворенность	качеством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образования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2710" algn="just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1833880"/>
                        </a:tabLst>
                      </a:pPr>
                      <a:r>
                        <a:rPr sz="1400" spc="5">
                          <a:latin typeface="Times New Roman" panose="02020603050405020304"/>
                          <a:cs typeface="Times New Roman" panose="02020603050405020304"/>
                        </a:rPr>
                        <a:t>Сбор	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информации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710" marR="83185" algn="just">
                        <a:lnSpc>
                          <a:spcPct val="100000"/>
                        </a:lnSpc>
                        <a:tabLst>
                          <a:tab pos="2023110"/>
                        </a:tabLst>
                      </a:pP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удовлетворённости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 родителей </a:t>
                      </a:r>
                      <a:r>
                        <a:rPr sz="1400" spc="-3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sz="1400" spc="20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п</a:t>
                      </a:r>
                      <a:r>
                        <a:rPr sz="1400" spc="20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400" spc="10">
                          <a:latin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нн</a:t>
                      </a:r>
                      <a:r>
                        <a:rPr sz="1400" spc="20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400" spc="-80">
                          <a:latin typeface="Times New Roman" panose="02020603050405020304"/>
                          <a:cs typeface="Times New Roman" panose="02020603050405020304"/>
                        </a:rPr>
                        <a:t>к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ов	</a:t>
                      </a:r>
                      <a:r>
                        <a:rPr sz="1400" spc="-30">
                          <a:latin typeface="Times New Roman" panose="02020603050405020304"/>
                          <a:cs typeface="Times New Roman" panose="02020603050405020304"/>
                        </a:rPr>
                        <a:t>к</a:t>
                      </a:r>
                      <a:r>
                        <a:rPr sz="1400" spc="-45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sz="1400" spc="25">
                          <a:latin typeface="Times New Roman" panose="02020603050405020304"/>
                          <a:cs typeface="Times New Roman" panose="02020603050405020304"/>
                        </a:rPr>
                        <a:t>ес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тв</a:t>
                      </a:r>
                      <a:r>
                        <a:rPr sz="1400" spc="-25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м  </a:t>
                      </a:r>
                      <a:r>
                        <a:rPr sz="1400" spc="-15">
                          <a:latin typeface="Times New Roman" panose="02020603050405020304"/>
                          <a:cs typeface="Times New Roman" panose="02020603050405020304"/>
                        </a:rPr>
                        <a:t>образовательных</a:t>
                      </a:r>
                      <a:r>
                        <a:rPr sz="1400" spc="8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5">
                          <a:latin typeface="Times New Roman" panose="02020603050405020304"/>
                          <a:cs typeface="Times New Roman" panose="02020603050405020304"/>
                        </a:rPr>
                        <a:t>услуг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365">
                <a:tc>
                  <a:txBody>
                    <a:bodyPr vert="horz" wrap="square"/>
                    <a:lstStyle/>
                    <a:p>
                      <a:pPr marL="91440" marR="1295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3.Применение 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5">
                          <a:latin typeface="Times New Roman" panose="02020603050405020304"/>
                          <a:cs typeface="Times New Roman" panose="02020603050405020304"/>
                        </a:rPr>
                        <a:t>инновационных</a:t>
                      </a:r>
                      <a:r>
                        <a:rPr sz="1400" spc="6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5">
                          <a:latin typeface="Times New Roman" panose="02020603050405020304"/>
                          <a:cs typeface="Times New Roman" panose="02020603050405020304"/>
                        </a:rPr>
                        <a:t>технологий</a:t>
                      </a:r>
                      <a:r>
                        <a:rPr sz="1400" spc="6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в </a:t>
                      </a:r>
                      <a:r>
                        <a:rPr sz="1400" spc="-3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5">
                          <a:latin typeface="Times New Roman" panose="02020603050405020304"/>
                          <a:cs typeface="Times New Roman" panose="02020603050405020304"/>
                        </a:rPr>
                        <a:t>образовательном</a:t>
                      </a:r>
                      <a:r>
                        <a:rPr sz="1400" spc="5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процессе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DFFD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2075" marR="1403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Повышение</a:t>
                      </a:r>
                      <a:r>
                        <a:rPr sz="1400" spc="5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20">
                          <a:latin typeface="Times New Roman" panose="02020603050405020304"/>
                          <a:cs typeface="Times New Roman" panose="02020603050405020304"/>
                        </a:rPr>
                        <a:t>качества </a:t>
                      </a:r>
                      <a:r>
                        <a:rPr sz="1400" spc="-1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образования</a:t>
                      </a:r>
                      <a:r>
                        <a:rPr sz="1400" spc="3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через</a:t>
                      </a:r>
                      <a:r>
                        <a:rPr sz="1400" spc="-2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повышения 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уровня</a:t>
                      </a:r>
                      <a:r>
                        <a:rPr sz="1400" spc="2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5">
                          <a:latin typeface="Times New Roman" panose="02020603050405020304"/>
                          <a:cs typeface="Times New Roman" panose="02020603050405020304"/>
                        </a:rPr>
                        <a:t>компетенции</a:t>
                      </a:r>
                      <a:r>
                        <a:rPr sz="1400" spc="2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педагогов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DFFD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2710" marR="8509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1080770"/>
                          <a:tab pos="1973580"/>
                        </a:tabLst>
                      </a:pPr>
                      <a:r>
                        <a:rPr sz="1400" spc="-25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400" spc="20">
                          <a:latin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ерн</a:t>
                      </a:r>
                      <a:r>
                        <a:rPr sz="1400" spc="25">
                          <a:latin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т	р</a:t>
                      </a:r>
                      <a:r>
                        <a:rPr sz="1400" spc="25">
                          <a:latin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сурсы	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(в</a:t>
                      </a:r>
                      <a:r>
                        <a:rPr sz="1400" spc="5">
                          <a:latin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б</a:t>
                      </a:r>
                      <a:r>
                        <a:rPr sz="1400" spc="5">
                          <a:latin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sz="1400" spc="5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ы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,  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семинары)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8057">
                <a:tc>
                  <a:txBody>
                    <a:bodyPr vert="horz" wrap="square"/>
                    <a:lstStyle/>
                    <a:p>
                      <a:pPr marL="91440" marR="84455" algn="just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2305050"/>
                        </a:tabLst>
                      </a:pP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4.Внедрение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бережливых </a:t>
                      </a:r>
                      <a:r>
                        <a:rPr sz="1400" spc="-3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sz="1400" spc="-25">
                          <a:latin typeface="Times New Roman" panose="02020603050405020304"/>
                          <a:cs typeface="Times New Roman" panose="02020603050405020304"/>
                        </a:rPr>
                        <a:t>х</a:t>
                      </a:r>
                      <a:r>
                        <a:rPr sz="1400" spc="20">
                          <a:latin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sz="1400" spc="-25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ло</a:t>
                      </a:r>
                      <a:r>
                        <a:rPr sz="1400" spc="5">
                          <a:latin typeface="Times New Roman" panose="02020603050405020304"/>
                          <a:cs typeface="Times New Roman" panose="02020603050405020304"/>
                        </a:rPr>
                        <a:t>г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й	в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1440" marR="86995" algn="just">
                        <a:lnSpc>
                          <a:spcPct val="100000"/>
                        </a:lnSpc>
                      </a:pP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образовательный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процесс </a:t>
                      </a:r>
                      <a:r>
                        <a:rPr sz="1400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старшей,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5">
                          <a:latin typeface="Times New Roman" panose="02020603050405020304"/>
                          <a:cs typeface="Times New Roman" panose="02020603050405020304"/>
                        </a:rPr>
                        <a:t>логопедической </a:t>
                      </a:r>
                      <a:r>
                        <a:rPr sz="1400" spc="-3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5">
                          <a:latin typeface="Times New Roman" panose="02020603050405020304"/>
                          <a:cs typeface="Times New Roman" panose="02020603050405020304"/>
                        </a:rPr>
                        <a:t>группе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2075" marR="83820" algn="just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2030730"/>
                        </a:tabLst>
                      </a:pP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sz="1400" spc="-30">
                          <a:latin typeface="Times New Roman" panose="02020603050405020304"/>
                          <a:cs typeface="Times New Roman" panose="02020603050405020304"/>
                        </a:rPr>
                        <a:t>к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sz="1400" spc="20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из</a:t>
                      </a:r>
                      <a:r>
                        <a:rPr sz="1400" spc="25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sz="1400" spc="25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400" spc="-35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sz="1400" spc="-20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ь	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sz="1400" spc="20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ые  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современные способы 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работы 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с </a:t>
                      </a:r>
                      <a:r>
                        <a:rPr sz="1400" spc="-3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воспитанниками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2710" marR="8255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925320"/>
                        </a:tabLst>
                      </a:pPr>
                      <a:r>
                        <a:rPr sz="1400" spc="-170">
                          <a:latin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sz="1400" spc="20">
                          <a:latin typeface="Times New Roman" panose="02020603050405020304"/>
                          <a:cs typeface="Times New Roman" panose="02020603050405020304"/>
                        </a:rPr>
                        <a:t>л</a:t>
                      </a:r>
                      <a:r>
                        <a:rPr sz="1400" spc="-25">
                          <a:latin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sz="1400" spc="5">
                          <a:latin typeface="Times New Roman" panose="02020603050405020304"/>
                          <a:cs typeface="Times New Roman" panose="02020603050405020304"/>
                        </a:rPr>
                        <a:t>ш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ни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е	</a:t>
                      </a:r>
                      <a:r>
                        <a:rPr sz="1400" spc="20">
                          <a:latin typeface="Times New Roman" panose="02020603050405020304"/>
                          <a:cs typeface="Times New Roman" panose="02020603050405020304"/>
                        </a:rPr>
                        <a:t>л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sz="1400" spc="20">
                          <a:latin typeface="Times New Roman" panose="02020603050405020304"/>
                          <a:cs typeface="Times New Roman" panose="02020603050405020304"/>
                        </a:rPr>
                        <a:t>но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sz="1400" spc="20">
                          <a:latin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sz="1400" spc="10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-  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развивающей</a:t>
                      </a:r>
                      <a:r>
                        <a:rPr sz="1400" spc="5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среды</a:t>
                      </a:r>
                      <a:r>
                        <a:rPr sz="1400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в </a:t>
                      </a:r>
                      <a:r>
                        <a:rPr sz="1400" spc="-30">
                          <a:latin typeface="Times New Roman" panose="02020603050405020304"/>
                          <a:cs typeface="Times New Roman" panose="02020603050405020304"/>
                        </a:rPr>
                        <a:t>ДОУ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3736">
                <a:tc>
                  <a:txBody>
                    <a:bodyPr vert="horz" wrap="square"/>
                    <a:lstStyle/>
                    <a:p>
                      <a:pPr marL="91440" marR="85090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5.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Повышение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5">
                          <a:latin typeface="Times New Roman" panose="02020603050405020304"/>
                          <a:cs typeface="Times New Roman" panose="02020603050405020304"/>
                        </a:rPr>
                        <a:t>качества 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 образовательного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процесса</a:t>
                      </a:r>
                      <a:r>
                        <a:rPr sz="1400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в </a:t>
                      </a:r>
                      <a:r>
                        <a:rPr sz="1400" spc="-3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соответствии</a:t>
                      </a:r>
                      <a:r>
                        <a:rPr sz="1400" spc="7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sz="1400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ФГОС</a:t>
                      </a:r>
                      <a:r>
                        <a:rPr sz="1400" spc="-4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30">
                          <a:latin typeface="Times New Roman" panose="02020603050405020304"/>
                          <a:cs typeface="Times New Roman" panose="02020603050405020304"/>
                        </a:rPr>
                        <a:t>ДОУ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DFFD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976755"/>
                        </a:tabLst>
                      </a:pP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Минимизировать	потери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(времени,</a:t>
                      </a:r>
                      <a:r>
                        <a:rPr sz="1400" spc="3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материалов,</a:t>
                      </a:r>
                      <a:r>
                        <a:rPr sz="1400" spc="4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усилий)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DFFD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2141855"/>
                        </a:tabLst>
                      </a:pP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Повышение	</a:t>
                      </a:r>
                      <a:r>
                        <a:rPr sz="1400" spc="-15">
                          <a:latin typeface="Times New Roman" panose="02020603050405020304"/>
                          <a:cs typeface="Times New Roman" panose="02020603050405020304"/>
                        </a:rPr>
                        <a:t>качества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349500"/>
                        </a:tabLst>
                      </a:pP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образовательных	</a:t>
                      </a:r>
                      <a:r>
                        <a:rPr sz="1400" spc="-40">
                          <a:latin typeface="Times New Roman" panose="02020603050405020304"/>
                          <a:cs typeface="Times New Roman" panose="02020603050405020304"/>
                        </a:rPr>
                        <a:t>услуг,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710" marR="83185">
                        <a:lnSpc>
                          <a:spcPct val="100000"/>
                        </a:lnSpc>
                        <a:tabLst>
                          <a:tab pos="2126615"/>
                        </a:tabLst>
                      </a:pP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з</a:t>
                      </a:r>
                      <a:r>
                        <a:rPr sz="1400" spc="5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моо</a:t>
                      </a:r>
                      <a:r>
                        <a:rPr sz="1400" spc="-10">
                          <a:latin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но</a:t>
                      </a:r>
                      <a:r>
                        <a:rPr sz="1400" spc="5">
                          <a:latin typeface="Times New Roman" panose="02020603050405020304"/>
                          <a:cs typeface="Times New Roman" panose="02020603050405020304"/>
                        </a:rPr>
                        <a:t>ш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sz="1400" spc="20">
                          <a:latin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й	с</a:t>
                      </a:r>
                      <a:r>
                        <a:rPr sz="1400" spc="-50">
                          <a:latin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sz="1400" spc="-15">
                          <a:latin typeface="Times New Roman" panose="02020603050405020304"/>
                          <a:cs typeface="Times New Roman" panose="02020603050405020304"/>
                        </a:rPr>
                        <a:t>б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к</a:t>
                      </a:r>
                      <a:r>
                        <a:rPr sz="1400" spc="-35">
                          <a:latin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sz="1400" spc="20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400">
                          <a:latin typeface="Times New Roman" panose="02020603050405020304"/>
                          <a:cs typeface="Times New Roman" panose="02020603050405020304"/>
                        </a:rPr>
                        <a:t>в  </a:t>
                      </a:r>
                      <a:r>
                        <a:rPr sz="1400" spc="-15">
                          <a:latin typeface="Times New Roman" panose="02020603050405020304"/>
                          <a:cs typeface="Times New Roman" panose="02020603050405020304"/>
                        </a:rPr>
                        <a:t>образовательной</a:t>
                      </a:r>
                      <a:r>
                        <a:rPr sz="1400" spc="8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spc="-5">
                          <a:latin typeface="Times New Roman" panose="02020603050405020304"/>
                          <a:cs typeface="Times New Roman" panose="02020603050405020304"/>
                        </a:rPr>
                        <a:t>ддеятельности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509507" y="642863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5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67380" y="633095"/>
            <a:ext cx="2328545" cy="50609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>
                <a:latin typeface="Times New Roman" panose="02020603050405020304"/>
                <a:cs typeface="Times New Roman" panose="02020603050405020304"/>
              </a:rPr>
              <a:t>Анализ проблем</a:t>
            </a:r>
          </a:p>
        </p:txBody>
      </p:sp>
      <p:pic>
        <p:nvPicPr>
          <p:cNvPr id="5" name="object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64336" y="384047"/>
            <a:ext cx="6936632" cy="18733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03960" y="6309359"/>
            <a:ext cx="6936632" cy="18733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/>
          <a:stretch>
            <a:fillRect/>
          </a:stretch>
        </p:blipFill>
        <p:spPr>
          <a:xfrm>
            <a:off x="124968" y="33528"/>
            <a:ext cx="719328" cy="92659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63523" y="216154"/>
            <a:ext cx="20135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>
                <a:latin typeface="Times New Roman" panose="02020603050405020304"/>
                <a:cs typeface="Times New Roman" panose="02020603050405020304"/>
              </a:rPr>
              <a:t>Челябинская</a:t>
            </a:r>
            <a:r>
              <a:rPr sz="1600" b="1" spc="-8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5">
                <a:latin typeface="Times New Roman" panose="02020603050405020304"/>
                <a:cs typeface="Times New Roman" panose="02020603050405020304"/>
              </a:rPr>
              <a:t>область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1389888" y="954024"/>
            <a:ext cx="1499870" cy="1728470"/>
          </a:xfrm>
          <a:custGeom>
            <a:rect l="l" t="t" r="r" b="b"/>
            <a:pathLst>
              <a:path w="1499870" h="1728470">
                <a:moveTo>
                  <a:pt x="749807" y="0"/>
                </a:moveTo>
                <a:lnTo>
                  <a:pt x="0" y="1728215"/>
                </a:lnTo>
                <a:lnTo>
                  <a:pt x="1499616" y="1728215"/>
                </a:lnTo>
                <a:lnTo>
                  <a:pt x="74980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57350" y="1996987"/>
            <a:ext cx="963930" cy="49022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sz="1200" b="1" spc="-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Федеральный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1200" b="1" spc="-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уровень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3983" y="2700527"/>
            <a:ext cx="2999740" cy="1728470"/>
          </a:xfrm>
          <a:custGeom>
            <a:rect l="l" t="t" r="r" b="b"/>
            <a:pathLst>
              <a:path w="2999740" h="1728470">
                <a:moveTo>
                  <a:pt x="2249932" y="0"/>
                </a:moveTo>
                <a:lnTo>
                  <a:pt x="749300" y="0"/>
                </a:lnTo>
                <a:lnTo>
                  <a:pt x="0" y="1728216"/>
                </a:lnTo>
                <a:lnTo>
                  <a:pt x="2999231" y="1728216"/>
                </a:lnTo>
                <a:lnTo>
                  <a:pt x="224993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44294" y="3445891"/>
            <a:ext cx="1576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>
                <a:latin typeface="Calibri" panose="020f0502020204030204"/>
                <a:cs typeface="Calibri" panose="020f0502020204030204"/>
              </a:rPr>
              <a:t>Р</a:t>
            </a:r>
            <a:r>
              <a:rPr sz="1200" b="1" spc="-5">
                <a:latin typeface="Calibri" panose="020f0502020204030204"/>
                <a:cs typeface="Calibri" panose="020f0502020204030204"/>
              </a:rPr>
              <a:t>е</a:t>
            </a:r>
            <a:r>
              <a:rPr sz="1200" b="1" spc="5">
                <a:latin typeface="Calibri" panose="020f0502020204030204"/>
                <a:cs typeface="Calibri" panose="020f0502020204030204"/>
              </a:rPr>
              <a:t>ги</a:t>
            </a:r>
            <a:r>
              <a:rPr sz="1200" b="1">
                <a:latin typeface="Calibri" panose="020f0502020204030204"/>
                <a:cs typeface="Calibri" panose="020f0502020204030204"/>
              </a:rPr>
              <a:t>она</a:t>
            </a:r>
            <a:r>
              <a:rPr sz="1200" b="1" spc="-10">
                <a:latin typeface="Calibri" panose="020f0502020204030204"/>
                <a:cs typeface="Calibri" panose="020f0502020204030204"/>
              </a:rPr>
              <a:t>л</a:t>
            </a:r>
            <a:r>
              <a:rPr sz="1200" b="1" spc="5">
                <a:latin typeface="Calibri" panose="020f0502020204030204"/>
                <a:cs typeface="Calibri" panose="020f0502020204030204"/>
              </a:rPr>
              <a:t>ь</a:t>
            </a:r>
            <a:r>
              <a:rPr sz="1200" b="1" spc="-10">
                <a:latin typeface="Calibri" panose="020f0502020204030204"/>
                <a:cs typeface="Calibri" panose="020f0502020204030204"/>
              </a:rPr>
              <a:t>н</a:t>
            </a:r>
            <a:r>
              <a:rPr sz="1200" b="1" spc="10">
                <a:latin typeface="Calibri" panose="020f0502020204030204"/>
                <a:cs typeface="Calibri" panose="020f0502020204030204"/>
              </a:rPr>
              <a:t>ы</a:t>
            </a:r>
            <a:r>
              <a:rPr sz="1200" b="1">
                <a:latin typeface="Calibri" panose="020f0502020204030204"/>
                <a:cs typeface="Calibri" panose="020f0502020204030204"/>
              </a:rPr>
              <a:t>й</a:t>
            </a:r>
            <a:r>
              <a:rPr sz="1200" b="1" spc="-30"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5">
                <a:latin typeface="Calibri" panose="020f0502020204030204"/>
                <a:cs typeface="Calibri" panose="020f0502020204030204"/>
              </a:rPr>
              <a:t>у</a:t>
            </a:r>
            <a:r>
              <a:rPr sz="1200" b="1">
                <a:latin typeface="Calibri" panose="020f0502020204030204"/>
                <a:cs typeface="Calibri" panose="020f0502020204030204"/>
              </a:rPr>
              <a:t>ро</a:t>
            </a:r>
            <a:r>
              <a:rPr sz="1200" b="1" spc="5">
                <a:latin typeface="Calibri" panose="020f0502020204030204"/>
                <a:cs typeface="Calibri" panose="020f0502020204030204"/>
              </a:rPr>
              <a:t>в</a:t>
            </a:r>
            <a:r>
              <a:rPr sz="1200" b="1" spc="-5">
                <a:latin typeface="Calibri" panose="020f0502020204030204"/>
                <a:cs typeface="Calibri" panose="020f0502020204030204"/>
              </a:rPr>
              <a:t>е</a:t>
            </a:r>
            <a:r>
              <a:rPr sz="1200" b="1" spc="-10">
                <a:latin typeface="Calibri" panose="020f0502020204030204"/>
                <a:cs typeface="Calibri" panose="020f0502020204030204"/>
              </a:rPr>
              <a:t>н</a:t>
            </a:r>
            <a:r>
              <a:rPr sz="1200" b="1">
                <a:latin typeface="Calibri" panose="020f0502020204030204"/>
                <a:cs typeface="Calibri" panose="020f0502020204030204"/>
              </a:rPr>
              <a:t>ь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2382" y="4401121"/>
            <a:ext cx="4413885" cy="1756410"/>
            <a:chOff x="-12382" y="4401121"/>
            <a:chExt cx="4413885" cy="1756410"/>
          </a:xfrm>
        </p:grpSpPr>
        <p:sp>
          <p:nvSpPr>
            <p:cNvPr id="7" name="object 7"/>
            <p:cNvSpPr/>
            <p:nvPr/>
          </p:nvSpPr>
          <p:spPr>
            <a:xfrm>
              <a:off x="0" y="4413504"/>
              <a:ext cx="4389120" cy="1731645"/>
            </a:xfrm>
            <a:custGeom>
              <a:rect l="l" t="t" r="r" b="b"/>
              <a:pathLst>
                <a:path w="4389120" h="1731645">
                  <a:moveTo>
                    <a:pt x="3638423" y="0"/>
                  </a:moveTo>
                  <a:lnTo>
                    <a:pt x="637882" y="0"/>
                  </a:lnTo>
                  <a:lnTo>
                    <a:pt x="0" y="1471165"/>
                  </a:lnTo>
                  <a:lnTo>
                    <a:pt x="0" y="1731264"/>
                  </a:lnTo>
                  <a:lnTo>
                    <a:pt x="4389120" y="1731264"/>
                  </a:lnTo>
                  <a:lnTo>
                    <a:pt x="3638423" y="0"/>
                  </a:lnTo>
                  <a:close/>
                </a:path>
              </a:pathLst>
            </a:custGeom>
            <a:solidFill>
              <a:srgbClr val="00AFE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413504"/>
              <a:ext cx="4389120" cy="1731645"/>
            </a:xfrm>
            <a:custGeom>
              <a:rect l="l" t="t" r="r" b="b"/>
              <a:pathLst>
                <a:path w="4389120" h="1731645">
                  <a:moveTo>
                    <a:pt x="0" y="1471165"/>
                  </a:moveTo>
                  <a:lnTo>
                    <a:pt x="637882" y="0"/>
                  </a:lnTo>
                  <a:lnTo>
                    <a:pt x="3638423" y="0"/>
                  </a:lnTo>
                  <a:lnTo>
                    <a:pt x="4389120" y="1731264"/>
                  </a:lnTo>
                  <a:lnTo>
                    <a:pt x="0" y="1731264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727961" y="5160009"/>
            <a:ext cx="819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>
                <a:latin typeface="Calibri" panose="020f0502020204030204"/>
                <a:cs typeface="Calibri" panose="020f0502020204030204"/>
              </a:rPr>
              <a:t>Уровень</a:t>
            </a:r>
            <a:r>
              <a:rPr sz="1200" b="1" spc="-55">
                <a:latin typeface="Calibri" panose="020f0502020204030204"/>
                <a:cs typeface="Calibri" panose="020f0502020204030204"/>
              </a:rPr>
              <a:t> </a:t>
            </a:r>
            <a:r>
              <a:rPr sz="1200" b="1">
                <a:latin typeface="Calibri" panose="020f0502020204030204"/>
                <a:cs typeface="Calibri" panose="020f0502020204030204"/>
              </a:rPr>
              <a:t>ОО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47416" y="1362455"/>
            <a:ext cx="3767454" cy="984885"/>
          </a:xfrm>
          <a:custGeom>
            <a:rect l="l" t="t" r="r" b="b"/>
            <a:pathLst>
              <a:path w="3767454" h="984885">
                <a:moveTo>
                  <a:pt x="0" y="164084"/>
                </a:moveTo>
                <a:lnTo>
                  <a:pt x="5857" y="120444"/>
                </a:lnTo>
                <a:lnTo>
                  <a:pt x="22389" y="81242"/>
                </a:lnTo>
                <a:lnTo>
                  <a:pt x="48037" y="48037"/>
                </a:lnTo>
                <a:lnTo>
                  <a:pt x="81242" y="22389"/>
                </a:lnTo>
                <a:lnTo>
                  <a:pt x="120444" y="5857"/>
                </a:lnTo>
                <a:lnTo>
                  <a:pt x="164083" y="0"/>
                </a:lnTo>
                <a:lnTo>
                  <a:pt x="3603243" y="0"/>
                </a:lnTo>
                <a:lnTo>
                  <a:pt x="3646883" y="5857"/>
                </a:lnTo>
                <a:lnTo>
                  <a:pt x="3686085" y="22389"/>
                </a:lnTo>
                <a:lnTo>
                  <a:pt x="3719290" y="48037"/>
                </a:lnTo>
                <a:lnTo>
                  <a:pt x="3744938" y="81242"/>
                </a:lnTo>
                <a:lnTo>
                  <a:pt x="3761470" y="120444"/>
                </a:lnTo>
                <a:lnTo>
                  <a:pt x="3767328" y="164084"/>
                </a:lnTo>
                <a:lnTo>
                  <a:pt x="3767328" y="820420"/>
                </a:lnTo>
                <a:lnTo>
                  <a:pt x="3761470" y="864059"/>
                </a:lnTo>
                <a:lnTo>
                  <a:pt x="3744938" y="903261"/>
                </a:lnTo>
                <a:lnTo>
                  <a:pt x="3719290" y="936466"/>
                </a:lnTo>
                <a:lnTo>
                  <a:pt x="3686085" y="962114"/>
                </a:lnTo>
                <a:lnTo>
                  <a:pt x="3646883" y="978646"/>
                </a:lnTo>
                <a:lnTo>
                  <a:pt x="3603243" y="984504"/>
                </a:lnTo>
                <a:lnTo>
                  <a:pt x="164083" y="984504"/>
                </a:lnTo>
                <a:lnTo>
                  <a:pt x="120444" y="978646"/>
                </a:lnTo>
                <a:lnTo>
                  <a:pt x="81242" y="962114"/>
                </a:lnTo>
                <a:lnTo>
                  <a:pt x="48037" y="936466"/>
                </a:lnTo>
                <a:lnTo>
                  <a:pt x="22389" y="903261"/>
                </a:lnTo>
                <a:lnTo>
                  <a:pt x="5857" y="864059"/>
                </a:lnTo>
                <a:lnTo>
                  <a:pt x="0" y="820420"/>
                </a:lnTo>
                <a:lnTo>
                  <a:pt x="0" y="164084"/>
                </a:lnTo>
                <a:close/>
              </a:path>
            </a:pathLst>
          </a:custGeom>
          <a:ln w="24383">
            <a:solidFill>
              <a:srgbClr val="385D8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74035" y="1588719"/>
            <a:ext cx="327025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>
                <a:latin typeface="Times New Roman" panose="02020603050405020304"/>
                <a:cs typeface="Times New Roman" panose="02020603050405020304"/>
              </a:rPr>
              <a:t>Проблемы,</a:t>
            </a:r>
            <a:r>
              <a:rPr sz="1600" b="1" spc="-7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5"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1600" b="1" spc="-1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>
                <a:latin typeface="Times New Roman" panose="02020603050405020304"/>
                <a:cs typeface="Times New Roman" panose="02020603050405020304"/>
              </a:rPr>
              <a:t>федеральном</a:t>
            </a:r>
            <a:r>
              <a:rPr sz="1600" b="1" spc="-8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5">
                <a:latin typeface="Times New Roman" panose="02020603050405020304"/>
                <a:cs typeface="Times New Roman" panose="02020603050405020304"/>
              </a:rPr>
              <a:t>уровне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600" b="1" spc="5">
                <a:latin typeface="Times New Roman" panose="02020603050405020304"/>
                <a:cs typeface="Times New Roman" panose="02020603050405020304"/>
              </a:rPr>
              <a:t>не</a:t>
            </a:r>
            <a:r>
              <a:rPr sz="1600" b="1" spc="38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10">
                <a:latin typeface="Times New Roman" panose="02020603050405020304"/>
                <a:cs typeface="Times New Roman" panose="02020603050405020304"/>
              </a:rPr>
              <a:t>требует</a:t>
            </a:r>
            <a:r>
              <a:rPr sz="1600" b="1" spc="-7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5">
                <a:latin typeface="Times New Roman" panose="02020603050405020304"/>
                <a:cs typeface="Times New Roman" panose="02020603050405020304"/>
              </a:rPr>
              <a:t>решения.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251513" y="2334577"/>
            <a:ext cx="3752850" cy="997585"/>
            <a:chOff x="5251513" y="2334577"/>
            <a:chExt cx="3752850" cy="997585"/>
          </a:xfrm>
        </p:grpSpPr>
        <p:sp>
          <p:nvSpPr>
            <p:cNvPr id="13" name="object 13"/>
            <p:cNvSpPr/>
            <p:nvPr/>
          </p:nvSpPr>
          <p:spPr>
            <a:xfrm>
              <a:off x="5263896" y="2346959"/>
              <a:ext cx="3728085" cy="972819"/>
            </a:xfrm>
            <a:custGeom>
              <a:rect l="l" t="t" r="r" b="b"/>
              <a:pathLst>
                <a:path w="3728084" h="972819">
                  <a:moveTo>
                    <a:pt x="3565652" y="0"/>
                  </a:moveTo>
                  <a:lnTo>
                    <a:pt x="162051" y="0"/>
                  </a:lnTo>
                  <a:lnTo>
                    <a:pt x="118959" y="5786"/>
                  </a:lnTo>
                  <a:lnTo>
                    <a:pt x="80245" y="22116"/>
                  </a:lnTo>
                  <a:lnTo>
                    <a:pt x="47450" y="47450"/>
                  </a:lnTo>
                  <a:lnTo>
                    <a:pt x="22116" y="80245"/>
                  </a:lnTo>
                  <a:lnTo>
                    <a:pt x="5786" y="118959"/>
                  </a:lnTo>
                  <a:lnTo>
                    <a:pt x="0" y="162051"/>
                  </a:lnTo>
                  <a:lnTo>
                    <a:pt x="0" y="810260"/>
                  </a:lnTo>
                  <a:lnTo>
                    <a:pt x="5786" y="853352"/>
                  </a:lnTo>
                  <a:lnTo>
                    <a:pt x="22116" y="892066"/>
                  </a:lnTo>
                  <a:lnTo>
                    <a:pt x="47450" y="924861"/>
                  </a:lnTo>
                  <a:lnTo>
                    <a:pt x="80245" y="950195"/>
                  </a:lnTo>
                  <a:lnTo>
                    <a:pt x="118959" y="966525"/>
                  </a:lnTo>
                  <a:lnTo>
                    <a:pt x="162051" y="972312"/>
                  </a:lnTo>
                  <a:lnTo>
                    <a:pt x="3565652" y="972312"/>
                  </a:lnTo>
                  <a:lnTo>
                    <a:pt x="3608744" y="966525"/>
                  </a:lnTo>
                  <a:lnTo>
                    <a:pt x="3647458" y="950195"/>
                  </a:lnTo>
                  <a:lnTo>
                    <a:pt x="3680253" y="924861"/>
                  </a:lnTo>
                  <a:lnTo>
                    <a:pt x="3705587" y="892066"/>
                  </a:lnTo>
                  <a:lnTo>
                    <a:pt x="3721917" y="853352"/>
                  </a:lnTo>
                  <a:lnTo>
                    <a:pt x="3727704" y="810260"/>
                  </a:lnTo>
                  <a:lnTo>
                    <a:pt x="3727704" y="162051"/>
                  </a:lnTo>
                  <a:lnTo>
                    <a:pt x="3721917" y="118959"/>
                  </a:lnTo>
                  <a:lnTo>
                    <a:pt x="3705587" y="80245"/>
                  </a:lnTo>
                  <a:lnTo>
                    <a:pt x="3680253" y="47450"/>
                  </a:lnTo>
                  <a:lnTo>
                    <a:pt x="3647458" y="22116"/>
                  </a:lnTo>
                  <a:lnTo>
                    <a:pt x="3608744" y="5786"/>
                  </a:lnTo>
                  <a:lnTo>
                    <a:pt x="35656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63896" y="2346959"/>
              <a:ext cx="3728085" cy="972819"/>
            </a:xfrm>
            <a:custGeom>
              <a:rect l="l" t="t" r="r" b="b"/>
              <a:pathLst>
                <a:path w="3728084" h="972819">
                  <a:moveTo>
                    <a:pt x="0" y="162051"/>
                  </a:moveTo>
                  <a:lnTo>
                    <a:pt x="5786" y="118959"/>
                  </a:lnTo>
                  <a:lnTo>
                    <a:pt x="22116" y="80245"/>
                  </a:lnTo>
                  <a:lnTo>
                    <a:pt x="47450" y="47450"/>
                  </a:lnTo>
                  <a:lnTo>
                    <a:pt x="80245" y="22116"/>
                  </a:lnTo>
                  <a:lnTo>
                    <a:pt x="118959" y="5786"/>
                  </a:lnTo>
                  <a:lnTo>
                    <a:pt x="162051" y="0"/>
                  </a:lnTo>
                  <a:lnTo>
                    <a:pt x="3565652" y="0"/>
                  </a:lnTo>
                  <a:lnTo>
                    <a:pt x="3608744" y="5786"/>
                  </a:lnTo>
                  <a:lnTo>
                    <a:pt x="3647458" y="22116"/>
                  </a:lnTo>
                  <a:lnTo>
                    <a:pt x="3680253" y="47450"/>
                  </a:lnTo>
                  <a:lnTo>
                    <a:pt x="3705587" y="80245"/>
                  </a:lnTo>
                  <a:lnTo>
                    <a:pt x="3721917" y="118959"/>
                  </a:lnTo>
                  <a:lnTo>
                    <a:pt x="3727704" y="162051"/>
                  </a:lnTo>
                  <a:lnTo>
                    <a:pt x="3727704" y="810260"/>
                  </a:lnTo>
                  <a:lnTo>
                    <a:pt x="3721917" y="853352"/>
                  </a:lnTo>
                  <a:lnTo>
                    <a:pt x="3705587" y="892066"/>
                  </a:lnTo>
                  <a:lnTo>
                    <a:pt x="3680253" y="924861"/>
                  </a:lnTo>
                  <a:lnTo>
                    <a:pt x="3647458" y="950195"/>
                  </a:lnTo>
                  <a:lnTo>
                    <a:pt x="3608744" y="966525"/>
                  </a:lnTo>
                  <a:lnTo>
                    <a:pt x="3565652" y="972312"/>
                  </a:lnTo>
                  <a:lnTo>
                    <a:pt x="162051" y="972312"/>
                  </a:lnTo>
                  <a:lnTo>
                    <a:pt x="118959" y="966525"/>
                  </a:lnTo>
                  <a:lnTo>
                    <a:pt x="80245" y="950195"/>
                  </a:lnTo>
                  <a:lnTo>
                    <a:pt x="47450" y="924861"/>
                  </a:lnTo>
                  <a:lnTo>
                    <a:pt x="22116" y="892066"/>
                  </a:lnTo>
                  <a:lnTo>
                    <a:pt x="5786" y="853352"/>
                  </a:lnTo>
                  <a:lnTo>
                    <a:pt x="0" y="810260"/>
                  </a:lnTo>
                  <a:lnTo>
                    <a:pt x="0" y="162051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92039" y="2568955"/>
            <a:ext cx="336296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>
                <a:latin typeface="Times New Roman" panose="02020603050405020304"/>
                <a:cs typeface="Times New Roman" panose="02020603050405020304"/>
              </a:rPr>
              <a:t>Проблемы,</a:t>
            </a:r>
            <a:r>
              <a:rPr sz="1600" b="1" spc="-8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5"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1600" b="1" spc="-2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>
                <a:latin typeface="Times New Roman" panose="02020603050405020304"/>
                <a:cs typeface="Times New Roman" panose="02020603050405020304"/>
              </a:rPr>
              <a:t>региональном</a:t>
            </a:r>
            <a:r>
              <a:rPr sz="1600" b="1" spc="-8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5">
                <a:latin typeface="Times New Roman" panose="02020603050405020304"/>
                <a:cs typeface="Times New Roman" panose="02020603050405020304"/>
              </a:rPr>
              <a:t>уровне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600" b="1" spc="5">
                <a:latin typeface="Times New Roman" panose="02020603050405020304"/>
                <a:cs typeface="Times New Roman" panose="02020603050405020304"/>
              </a:rPr>
              <a:t>не</a:t>
            </a:r>
            <a:r>
              <a:rPr sz="1600" b="1" spc="-3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10">
                <a:latin typeface="Times New Roman" panose="02020603050405020304"/>
                <a:cs typeface="Times New Roman" panose="02020603050405020304"/>
              </a:rPr>
              <a:t>требует</a:t>
            </a:r>
            <a:r>
              <a:rPr sz="1600" b="1" spc="-8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>
                <a:latin typeface="Times New Roman" panose="02020603050405020304"/>
                <a:cs typeface="Times New Roman" panose="02020603050405020304"/>
              </a:rPr>
              <a:t>решения.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023169" y="3334321"/>
            <a:ext cx="5118100" cy="3131185"/>
            <a:chOff x="4023169" y="3334321"/>
            <a:chExt cx="5118100" cy="3131185"/>
          </a:xfrm>
        </p:grpSpPr>
        <p:sp>
          <p:nvSpPr>
            <p:cNvPr id="17" name="object 17"/>
            <p:cNvSpPr/>
            <p:nvPr/>
          </p:nvSpPr>
          <p:spPr>
            <a:xfrm>
              <a:off x="4035552" y="3346704"/>
              <a:ext cx="5093335" cy="3106420"/>
            </a:xfrm>
            <a:custGeom>
              <a:rect l="l" t="t" r="r" b="b"/>
              <a:pathLst>
                <a:path w="5093334" h="3106420">
                  <a:moveTo>
                    <a:pt x="4575556" y="0"/>
                  </a:moveTo>
                  <a:lnTo>
                    <a:pt x="517651" y="0"/>
                  </a:lnTo>
                  <a:lnTo>
                    <a:pt x="470537" y="2115"/>
                  </a:lnTo>
                  <a:lnTo>
                    <a:pt x="424607" y="8340"/>
                  </a:lnTo>
                  <a:lnTo>
                    <a:pt x="380044" y="18492"/>
                  </a:lnTo>
                  <a:lnTo>
                    <a:pt x="337032" y="32387"/>
                  </a:lnTo>
                  <a:lnTo>
                    <a:pt x="295752" y="49843"/>
                  </a:lnTo>
                  <a:lnTo>
                    <a:pt x="256389" y="70677"/>
                  </a:lnTo>
                  <a:lnTo>
                    <a:pt x="219124" y="94707"/>
                  </a:lnTo>
                  <a:lnTo>
                    <a:pt x="184141" y="121749"/>
                  </a:lnTo>
                  <a:lnTo>
                    <a:pt x="151622" y="151622"/>
                  </a:lnTo>
                  <a:lnTo>
                    <a:pt x="121749" y="184141"/>
                  </a:lnTo>
                  <a:lnTo>
                    <a:pt x="94707" y="219124"/>
                  </a:lnTo>
                  <a:lnTo>
                    <a:pt x="70677" y="256389"/>
                  </a:lnTo>
                  <a:lnTo>
                    <a:pt x="49843" y="295752"/>
                  </a:lnTo>
                  <a:lnTo>
                    <a:pt x="32387" y="337032"/>
                  </a:lnTo>
                  <a:lnTo>
                    <a:pt x="18492" y="380044"/>
                  </a:lnTo>
                  <a:lnTo>
                    <a:pt x="8340" y="424607"/>
                  </a:lnTo>
                  <a:lnTo>
                    <a:pt x="2115" y="470537"/>
                  </a:lnTo>
                  <a:lnTo>
                    <a:pt x="0" y="517652"/>
                  </a:lnTo>
                  <a:lnTo>
                    <a:pt x="0" y="2588247"/>
                  </a:lnTo>
                  <a:lnTo>
                    <a:pt x="2115" y="2635365"/>
                  </a:lnTo>
                  <a:lnTo>
                    <a:pt x="8340" y="2681299"/>
                  </a:lnTo>
                  <a:lnTo>
                    <a:pt x="18492" y="2725864"/>
                  </a:lnTo>
                  <a:lnTo>
                    <a:pt x="32387" y="2768878"/>
                  </a:lnTo>
                  <a:lnTo>
                    <a:pt x="49843" y="2810159"/>
                  </a:lnTo>
                  <a:lnTo>
                    <a:pt x="70677" y="2849524"/>
                  </a:lnTo>
                  <a:lnTo>
                    <a:pt x="94707" y="2886789"/>
                  </a:lnTo>
                  <a:lnTo>
                    <a:pt x="121749" y="2921773"/>
                  </a:lnTo>
                  <a:lnTo>
                    <a:pt x="151622" y="2954293"/>
                  </a:lnTo>
                  <a:lnTo>
                    <a:pt x="184141" y="2984165"/>
                  </a:lnTo>
                  <a:lnTo>
                    <a:pt x="219124" y="3011207"/>
                  </a:lnTo>
                  <a:lnTo>
                    <a:pt x="256389" y="3035236"/>
                  </a:lnTo>
                  <a:lnTo>
                    <a:pt x="295752" y="3056070"/>
                  </a:lnTo>
                  <a:lnTo>
                    <a:pt x="337032" y="3073526"/>
                  </a:lnTo>
                  <a:lnTo>
                    <a:pt x="380044" y="3087420"/>
                  </a:lnTo>
                  <a:lnTo>
                    <a:pt x="424607" y="3097571"/>
                  </a:lnTo>
                  <a:lnTo>
                    <a:pt x="470537" y="3103796"/>
                  </a:lnTo>
                  <a:lnTo>
                    <a:pt x="517651" y="3105912"/>
                  </a:lnTo>
                  <a:lnTo>
                    <a:pt x="4575556" y="3105912"/>
                  </a:lnTo>
                  <a:lnTo>
                    <a:pt x="4622670" y="3103796"/>
                  </a:lnTo>
                  <a:lnTo>
                    <a:pt x="4668600" y="3097571"/>
                  </a:lnTo>
                  <a:lnTo>
                    <a:pt x="4713163" y="3087420"/>
                  </a:lnTo>
                  <a:lnTo>
                    <a:pt x="4756175" y="3073526"/>
                  </a:lnTo>
                  <a:lnTo>
                    <a:pt x="4797455" y="3056070"/>
                  </a:lnTo>
                  <a:lnTo>
                    <a:pt x="4836818" y="3035236"/>
                  </a:lnTo>
                  <a:lnTo>
                    <a:pt x="4874083" y="3011207"/>
                  </a:lnTo>
                  <a:lnTo>
                    <a:pt x="4909066" y="2984165"/>
                  </a:lnTo>
                  <a:lnTo>
                    <a:pt x="4941585" y="2954293"/>
                  </a:lnTo>
                  <a:lnTo>
                    <a:pt x="4971458" y="2921773"/>
                  </a:lnTo>
                  <a:lnTo>
                    <a:pt x="4998500" y="2886789"/>
                  </a:lnTo>
                  <a:lnTo>
                    <a:pt x="5022530" y="2849524"/>
                  </a:lnTo>
                  <a:lnTo>
                    <a:pt x="5043364" y="2810159"/>
                  </a:lnTo>
                  <a:lnTo>
                    <a:pt x="5060820" y="2768878"/>
                  </a:lnTo>
                  <a:lnTo>
                    <a:pt x="5074715" y="2725864"/>
                  </a:lnTo>
                  <a:lnTo>
                    <a:pt x="5084867" y="2681299"/>
                  </a:lnTo>
                  <a:lnTo>
                    <a:pt x="5091092" y="2635365"/>
                  </a:lnTo>
                  <a:lnTo>
                    <a:pt x="5093208" y="2588247"/>
                  </a:lnTo>
                  <a:lnTo>
                    <a:pt x="5093208" y="517652"/>
                  </a:lnTo>
                  <a:lnTo>
                    <a:pt x="5091092" y="470537"/>
                  </a:lnTo>
                  <a:lnTo>
                    <a:pt x="5084867" y="424607"/>
                  </a:lnTo>
                  <a:lnTo>
                    <a:pt x="5074715" y="380044"/>
                  </a:lnTo>
                  <a:lnTo>
                    <a:pt x="5060820" y="337032"/>
                  </a:lnTo>
                  <a:lnTo>
                    <a:pt x="5043364" y="295752"/>
                  </a:lnTo>
                  <a:lnTo>
                    <a:pt x="5022530" y="256389"/>
                  </a:lnTo>
                  <a:lnTo>
                    <a:pt x="4998500" y="219124"/>
                  </a:lnTo>
                  <a:lnTo>
                    <a:pt x="4971458" y="184141"/>
                  </a:lnTo>
                  <a:lnTo>
                    <a:pt x="4941585" y="151622"/>
                  </a:lnTo>
                  <a:lnTo>
                    <a:pt x="4909066" y="121749"/>
                  </a:lnTo>
                  <a:lnTo>
                    <a:pt x="4874083" y="94707"/>
                  </a:lnTo>
                  <a:lnTo>
                    <a:pt x="4836818" y="70677"/>
                  </a:lnTo>
                  <a:lnTo>
                    <a:pt x="4797455" y="49843"/>
                  </a:lnTo>
                  <a:lnTo>
                    <a:pt x="4756175" y="32387"/>
                  </a:lnTo>
                  <a:lnTo>
                    <a:pt x="4713163" y="18492"/>
                  </a:lnTo>
                  <a:lnTo>
                    <a:pt x="4668600" y="8340"/>
                  </a:lnTo>
                  <a:lnTo>
                    <a:pt x="4622670" y="2115"/>
                  </a:lnTo>
                  <a:lnTo>
                    <a:pt x="4575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35552" y="3346704"/>
              <a:ext cx="5093335" cy="3106420"/>
            </a:xfrm>
            <a:custGeom>
              <a:rect l="l" t="t" r="r" b="b"/>
              <a:pathLst>
                <a:path w="5093334" h="3106420">
                  <a:moveTo>
                    <a:pt x="0" y="517652"/>
                  </a:moveTo>
                  <a:lnTo>
                    <a:pt x="2115" y="470537"/>
                  </a:lnTo>
                  <a:lnTo>
                    <a:pt x="8340" y="424607"/>
                  </a:lnTo>
                  <a:lnTo>
                    <a:pt x="18492" y="380044"/>
                  </a:lnTo>
                  <a:lnTo>
                    <a:pt x="32387" y="337032"/>
                  </a:lnTo>
                  <a:lnTo>
                    <a:pt x="49843" y="295752"/>
                  </a:lnTo>
                  <a:lnTo>
                    <a:pt x="70677" y="256389"/>
                  </a:lnTo>
                  <a:lnTo>
                    <a:pt x="94707" y="219124"/>
                  </a:lnTo>
                  <a:lnTo>
                    <a:pt x="121749" y="184141"/>
                  </a:lnTo>
                  <a:lnTo>
                    <a:pt x="151622" y="151622"/>
                  </a:lnTo>
                  <a:lnTo>
                    <a:pt x="184141" y="121749"/>
                  </a:lnTo>
                  <a:lnTo>
                    <a:pt x="219124" y="94707"/>
                  </a:lnTo>
                  <a:lnTo>
                    <a:pt x="256389" y="70677"/>
                  </a:lnTo>
                  <a:lnTo>
                    <a:pt x="295752" y="49843"/>
                  </a:lnTo>
                  <a:lnTo>
                    <a:pt x="337032" y="32387"/>
                  </a:lnTo>
                  <a:lnTo>
                    <a:pt x="380044" y="18492"/>
                  </a:lnTo>
                  <a:lnTo>
                    <a:pt x="424607" y="8340"/>
                  </a:lnTo>
                  <a:lnTo>
                    <a:pt x="470537" y="2115"/>
                  </a:lnTo>
                  <a:lnTo>
                    <a:pt x="517651" y="0"/>
                  </a:lnTo>
                  <a:lnTo>
                    <a:pt x="4575556" y="0"/>
                  </a:lnTo>
                  <a:lnTo>
                    <a:pt x="4622670" y="2115"/>
                  </a:lnTo>
                  <a:lnTo>
                    <a:pt x="4668600" y="8340"/>
                  </a:lnTo>
                  <a:lnTo>
                    <a:pt x="4713163" y="18492"/>
                  </a:lnTo>
                  <a:lnTo>
                    <a:pt x="4756175" y="32387"/>
                  </a:lnTo>
                  <a:lnTo>
                    <a:pt x="4797455" y="49843"/>
                  </a:lnTo>
                  <a:lnTo>
                    <a:pt x="4836818" y="70677"/>
                  </a:lnTo>
                  <a:lnTo>
                    <a:pt x="4874083" y="94707"/>
                  </a:lnTo>
                  <a:lnTo>
                    <a:pt x="4909066" y="121749"/>
                  </a:lnTo>
                  <a:lnTo>
                    <a:pt x="4941585" y="151622"/>
                  </a:lnTo>
                  <a:lnTo>
                    <a:pt x="4971458" y="184141"/>
                  </a:lnTo>
                  <a:lnTo>
                    <a:pt x="4998500" y="219124"/>
                  </a:lnTo>
                  <a:lnTo>
                    <a:pt x="5022530" y="256389"/>
                  </a:lnTo>
                  <a:lnTo>
                    <a:pt x="5043364" y="295752"/>
                  </a:lnTo>
                  <a:lnTo>
                    <a:pt x="5060820" y="337032"/>
                  </a:lnTo>
                  <a:lnTo>
                    <a:pt x="5074715" y="380044"/>
                  </a:lnTo>
                  <a:lnTo>
                    <a:pt x="5084867" y="424607"/>
                  </a:lnTo>
                  <a:lnTo>
                    <a:pt x="5091092" y="470537"/>
                  </a:lnTo>
                  <a:lnTo>
                    <a:pt x="5093208" y="517652"/>
                  </a:lnTo>
                  <a:lnTo>
                    <a:pt x="5093208" y="2588247"/>
                  </a:lnTo>
                  <a:lnTo>
                    <a:pt x="5091092" y="2635365"/>
                  </a:lnTo>
                  <a:lnTo>
                    <a:pt x="5084867" y="2681299"/>
                  </a:lnTo>
                  <a:lnTo>
                    <a:pt x="5074715" y="2725864"/>
                  </a:lnTo>
                  <a:lnTo>
                    <a:pt x="5060820" y="2768878"/>
                  </a:lnTo>
                  <a:lnTo>
                    <a:pt x="5043364" y="2810159"/>
                  </a:lnTo>
                  <a:lnTo>
                    <a:pt x="5022530" y="2849524"/>
                  </a:lnTo>
                  <a:lnTo>
                    <a:pt x="4998500" y="2886789"/>
                  </a:lnTo>
                  <a:lnTo>
                    <a:pt x="4971458" y="2921773"/>
                  </a:lnTo>
                  <a:lnTo>
                    <a:pt x="4941585" y="2954293"/>
                  </a:lnTo>
                  <a:lnTo>
                    <a:pt x="4909066" y="2984165"/>
                  </a:lnTo>
                  <a:lnTo>
                    <a:pt x="4874083" y="3011207"/>
                  </a:lnTo>
                  <a:lnTo>
                    <a:pt x="4836818" y="3035236"/>
                  </a:lnTo>
                  <a:lnTo>
                    <a:pt x="4797455" y="3056070"/>
                  </a:lnTo>
                  <a:lnTo>
                    <a:pt x="4756175" y="3073526"/>
                  </a:lnTo>
                  <a:lnTo>
                    <a:pt x="4713163" y="3087420"/>
                  </a:lnTo>
                  <a:lnTo>
                    <a:pt x="4668600" y="3097571"/>
                  </a:lnTo>
                  <a:lnTo>
                    <a:pt x="4622670" y="3103796"/>
                  </a:lnTo>
                  <a:lnTo>
                    <a:pt x="4575556" y="3105912"/>
                  </a:lnTo>
                  <a:lnTo>
                    <a:pt x="517651" y="3105912"/>
                  </a:lnTo>
                  <a:lnTo>
                    <a:pt x="470537" y="3103796"/>
                  </a:lnTo>
                  <a:lnTo>
                    <a:pt x="424607" y="3097571"/>
                  </a:lnTo>
                  <a:lnTo>
                    <a:pt x="380044" y="3087420"/>
                  </a:lnTo>
                  <a:lnTo>
                    <a:pt x="337032" y="3073526"/>
                  </a:lnTo>
                  <a:lnTo>
                    <a:pt x="295752" y="3056070"/>
                  </a:lnTo>
                  <a:lnTo>
                    <a:pt x="256389" y="3035236"/>
                  </a:lnTo>
                  <a:lnTo>
                    <a:pt x="219124" y="3011207"/>
                  </a:lnTo>
                  <a:lnTo>
                    <a:pt x="184141" y="2984165"/>
                  </a:lnTo>
                  <a:lnTo>
                    <a:pt x="151622" y="2954293"/>
                  </a:lnTo>
                  <a:lnTo>
                    <a:pt x="121749" y="2921773"/>
                  </a:lnTo>
                  <a:lnTo>
                    <a:pt x="94707" y="2886789"/>
                  </a:lnTo>
                  <a:lnTo>
                    <a:pt x="70677" y="2849524"/>
                  </a:lnTo>
                  <a:lnTo>
                    <a:pt x="49843" y="2810159"/>
                  </a:lnTo>
                  <a:lnTo>
                    <a:pt x="32387" y="2768878"/>
                  </a:lnTo>
                  <a:lnTo>
                    <a:pt x="18492" y="2725864"/>
                  </a:lnTo>
                  <a:lnTo>
                    <a:pt x="8340" y="2681299"/>
                  </a:lnTo>
                  <a:lnTo>
                    <a:pt x="2115" y="2635365"/>
                  </a:lnTo>
                  <a:lnTo>
                    <a:pt x="0" y="2588247"/>
                  </a:lnTo>
                  <a:lnTo>
                    <a:pt x="0" y="517652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267961" y="3538220"/>
            <a:ext cx="4541520" cy="2710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00760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16535"/>
              </a:tabLst>
            </a:pPr>
            <a:r>
              <a:rPr sz="1600" b="1" spc="-5">
                <a:latin typeface="Times New Roman" panose="02020603050405020304"/>
                <a:cs typeface="Times New Roman" panose="02020603050405020304"/>
              </a:rPr>
              <a:t>Создавать </a:t>
            </a:r>
            <a:r>
              <a:rPr sz="1600" b="1" spc="-10">
                <a:latin typeface="Times New Roman" panose="02020603050405020304"/>
                <a:cs typeface="Times New Roman" panose="02020603050405020304"/>
              </a:rPr>
              <a:t>условия </a:t>
            </a:r>
            <a:r>
              <a:rPr sz="1600" b="1" spc="5">
                <a:latin typeface="Times New Roman" panose="02020603050405020304"/>
                <a:cs typeface="Times New Roman" panose="02020603050405020304"/>
              </a:rPr>
              <a:t>для </a:t>
            </a:r>
            <a:r>
              <a:rPr sz="1600" b="1">
                <a:latin typeface="Times New Roman" panose="02020603050405020304"/>
                <a:cs typeface="Times New Roman" panose="02020603050405020304"/>
              </a:rPr>
              <a:t>обеспечения </a:t>
            </a:r>
            <a:r>
              <a:rPr sz="1600" b="1" spc="-38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>
                <a:latin typeface="Times New Roman" panose="02020603050405020304"/>
                <a:cs typeface="Times New Roman" panose="02020603050405020304"/>
              </a:rPr>
              <a:t>индивидуализации</a:t>
            </a:r>
            <a:r>
              <a:rPr sz="1600" b="1" spc="-9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5">
                <a:latin typeface="Times New Roman" panose="02020603050405020304"/>
                <a:cs typeface="Times New Roman" panose="02020603050405020304"/>
              </a:rPr>
              <a:t>образовательной</a:t>
            </a:r>
            <a:r>
              <a:rPr sz="1600" b="1" spc="-9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5">
                <a:latin typeface="Times New Roman" panose="02020603050405020304"/>
                <a:cs typeface="Times New Roman" panose="02020603050405020304"/>
              </a:rPr>
              <a:t>и </a:t>
            </a:r>
            <a:r>
              <a:rPr sz="1600" b="1" spc="-39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>
                <a:latin typeface="Times New Roman" panose="02020603050405020304"/>
                <a:cs typeface="Times New Roman" panose="02020603050405020304"/>
              </a:rPr>
              <a:t>воспитательной</a:t>
            </a:r>
            <a:r>
              <a:rPr sz="1600" b="1" spc="-10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5">
                <a:latin typeface="Times New Roman" panose="02020603050405020304"/>
                <a:cs typeface="Times New Roman" panose="02020603050405020304"/>
              </a:rPr>
              <a:t>деятельности</a:t>
            </a:r>
            <a:r>
              <a:rPr sz="1600" b="1" spc="-9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1600" b="1" spc="-4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30">
                <a:latin typeface="Times New Roman" panose="02020603050405020304"/>
                <a:cs typeface="Times New Roman" panose="02020603050405020304"/>
              </a:rPr>
              <a:t>ДОУ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215900" indent="-2038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16535"/>
              </a:tabLst>
            </a:pPr>
            <a:r>
              <a:rPr sz="1600" b="1" spc="-10">
                <a:latin typeface="Times New Roman" panose="02020603050405020304"/>
                <a:cs typeface="Times New Roman" panose="02020603050405020304"/>
              </a:rPr>
              <a:t>Продолжать</a:t>
            </a:r>
            <a:r>
              <a:rPr sz="1600" b="1" spc="-4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10">
                <a:latin typeface="Times New Roman" panose="02020603050405020304"/>
                <a:cs typeface="Times New Roman" panose="02020603050405020304"/>
              </a:rPr>
              <a:t>разрабатывать</a:t>
            </a:r>
            <a:r>
              <a:rPr sz="1600" b="1" spc="-6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1600" b="1" spc="2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5">
                <a:latin typeface="Times New Roman" panose="02020603050405020304"/>
                <a:cs typeface="Times New Roman" panose="02020603050405020304"/>
              </a:rPr>
              <a:t>внедрять</a:t>
            </a:r>
            <a:r>
              <a:rPr sz="1600" b="1" spc="-2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10">
                <a:latin typeface="Times New Roman" panose="02020603050405020304"/>
                <a:cs typeface="Times New Roman" panose="02020603050405020304"/>
              </a:rPr>
              <a:t>новые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600" b="1" spc="-20">
                <a:latin typeface="Times New Roman" panose="02020603050405020304"/>
                <a:cs typeface="Times New Roman" panose="02020603050405020304"/>
              </a:rPr>
              <a:t>подходы</a:t>
            </a:r>
            <a:r>
              <a:rPr sz="1600" b="1" spc="-3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5">
                <a:latin typeface="Times New Roman" panose="02020603050405020304"/>
                <a:cs typeface="Times New Roman" panose="02020603050405020304"/>
              </a:rPr>
              <a:t>к</a:t>
            </a:r>
            <a:r>
              <a:rPr sz="1600" b="1" spc="-1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5">
                <a:latin typeface="Times New Roman" panose="02020603050405020304"/>
                <a:cs typeface="Times New Roman" panose="02020603050405020304"/>
              </a:rPr>
              <a:t>взаимодействию</a:t>
            </a:r>
            <a:r>
              <a:rPr sz="1600" b="1" spc="-8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30">
                <a:latin typeface="Times New Roman" panose="02020603050405020304"/>
                <a:cs typeface="Times New Roman" panose="02020603050405020304"/>
              </a:rPr>
              <a:t>ДОУ</a:t>
            </a:r>
            <a:r>
              <a:rPr sz="1600" b="1" spc="-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1600" b="1" spc="-1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10">
                <a:latin typeface="Times New Roman" panose="02020603050405020304"/>
                <a:cs typeface="Times New Roman" panose="02020603050405020304"/>
              </a:rPr>
              <a:t>семьями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215900" indent="-203835">
              <a:lnSpc>
                <a:spcPct val="100000"/>
              </a:lnSpc>
              <a:buAutoNum type="arabicPeriod" startAt="3"/>
              <a:tabLst>
                <a:tab pos="216535"/>
              </a:tabLst>
            </a:pPr>
            <a:r>
              <a:rPr sz="1600" b="1">
                <a:latin typeface="Times New Roman" panose="02020603050405020304"/>
                <a:cs typeface="Times New Roman" panose="02020603050405020304"/>
              </a:rPr>
              <a:t>Проектирования</a:t>
            </a:r>
            <a:r>
              <a:rPr sz="1600" b="1" spc="-10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5">
                <a:latin typeface="Times New Roman" panose="02020603050405020304"/>
                <a:cs typeface="Times New Roman" panose="02020603050405020304"/>
              </a:rPr>
              <a:t>дальнейшей</a:t>
            </a:r>
            <a:r>
              <a:rPr sz="1600" b="1" spc="-8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5">
                <a:latin typeface="Times New Roman" panose="02020603050405020304"/>
                <a:cs typeface="Times New Roman" panose="02020603050405020304"/>
              </a:rPr>
              <a:t>работы</a:t>
            </a:r>
            <a:r>
              <a:rPr sz="1600" b="1" spc="-5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5">
                <a:latin typeface="Times New Roman" panose="02020603050405020304"/>
                <a:cs typeface="Times New Roman" panose="02020603050405020304"/>
              </a:rPr>
              <a:t>по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5">
                <a:latin typeface="Times New Roman" panose="02020603050405020304"/>
                <a:cs typeface="Times New Roman" panose="02020603050405020304"/>
              </a:rPr>
              <a:t>разработке</a:t>
            </a:r>
            <a:r>
              <a:rPr sz="1600" b="1" spc="-9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5">
                <a:latin typeface="Times New Roman" panose="02020603050405020304"/>
                <a:cs typeface="Times New Roman" panose="02020603050405020304"/>
              </a:rPr>
              <a:t>плана</a:t>
            </a:r>
            <a:r>
              <a:rPr sz="1600" b="1" spc="-5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5">
                <a:latin typeface="Times New Roman" panose="02020603050405020304"/>
                <a:cs typeface="Times New Roman" panose="02020603050405020304"/>
              </a:rPr>
              <a:t>взаимодействия</a:t>
            </a:r>
            <a:r>
              <a:rPr sz="1600" b="1" spc="-8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30">
                <a:latin typeface="Times New Roman" panose="02020603050405020304"/>
                <a:cs typeface="Times New Roman" panose="02020603050405020304"/>
              </a:rPr>
              <a:t>ДОУ</a:t>
            </a:r>
            <a:r>
              <a:rPr sz="1600" b="1">
                <a:latin typeface="Times New Roman" panose="02020603050405020304"/>
                <a:cs typeface="Times New Roman" panose="02020603050405020304"/>
              </a:rPr>
              <a:t> с</a:t>
            </a:r>
            <a:r>
              <a:rPr sz="1600" b="1" spc="-1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10">
                <a:latin typeface="Times New Roman" panose="02020603050405020304"/>
                <a:cs typeface="Times New Roman" panose="02020603050405020304"/>
              </a:rPr>
              <a:t>семьей, </a:t>
            </a:r>
            <a:r>
              <a:rPr sz="1600" b="1" spc="-38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>
                <a:latin typeface="Times New Roman" panose="02020603050405020304"/>
                <a:cs typeface="Times New Roman" panose="02020603050405020304"/>
              </a:rPr>
              <a:t>4.реализации </a:t>
            </a:r>
            <a:r>
              <a:rPr sz="1600" b="1" spc="-5">
                <a:latin typeface="Times New Roman" panose="02020603050405020304"/>
                <a:cs typeface="Times New Roman" panose="02020603050405020304"/>
              </a:rPr>
              <a:t>личностно-ориентированного </a:t>
            </a:r>
            <a:r>
              <a:rPr sz="1600" b="1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5">
                <a:latin typeface="Times New Roman" panose="02020603050405020304"/>
                <a:cs typeface="Times New Roman" panose="02020603050405020304"/>
              </a:rPr>
              <a:t>взаимодействия</a:t>
            </a:r>
            <a:r>
              <a:rPr sz="1600" b="1" spc="-8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>
                <a:latin typeface="Times New Roman" panose="02020603050405020304"/>
                <a:cs typeface="Times New Roman" panose="02020603050405020304"/>
              </a:rPr>
              <a:t>с</a:t>
            </a:r>
            <a:r>
              <a:rPr sz="1600" b="1" spc="-1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5">
                <a:latin typeface="Times New Roman" panose="02020603050405020304"/>
                <a:cs typeface="Times New Roman" panose="02020603050405020304"/>
              </a:rPr>
              <a:t>детьми;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5">
                <a:latin typeface="Times New Roman" panose="02020603050405020304"/>
                <a:cs typeface="Times New Roman" panose="02020603050405020304"/>
              </a:rPr>
              <a:t>5.</a:t>
            </a:r>
            <a:r>
              <a:rPr sz="1600" b="1" spc="-2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>
                <a:latin typeface="Times New Roman" panose="02020603050405020304"/>
                <a:cs typeface="Times New Roman" panose="02020603050405020304"/>
              </a:rPr>
              <a:t>Реализации</a:t>
            </a:r>
            <a:r>
              <a:rPr sz="1600" b="1" spc="-9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>
                <a:latin typeface="Times New Roman" panose="02020603050405020304"/>
                <a:cs typeface="Times New Roman" panose="02020603050405020304"/>
              </a:rPr>
              <a:t>современных</a:t>
            </a:r>
            <a:r>
              <a:rPr sz="1600" b="1" spc="-9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5">
                <a:latin typeface="Times New Roman" panose="02020603050405020304"/>
                <a:cs typeface="Times New Roman" panose="02020603050405020304"/>
              </a:rPr>
              <a:t>развивающих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600" b="1">
                <a:latin typeface="Times New Roman" panose="02020603050405020304"/>
                <a:cs typeface="Times New Roman" panose="02020603050405020304"/>
              </a:rPr>
              <a:t>технологий.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56297" y="4684585"/>
            <a:ext cx="671195" cy="527685"/>
            <a:chOff x="856297" y="4684585"/>
            <a:chExt cx="671195" cy="527685"/>
          </a:xfrm>
        </p:grpSpPr>
        <p:sp>
          <p:nvSpPr>
            <p:cNvPr id="21" name="object 21"/>
            <p:cNvSpPr/>
            <p:nvPr/>
          </p:nvSpPr>
          <p:spPr>
            <a:xfrm>
              <a:off x="868680" y="4696967"/>
              <a:ext cx="646430" cy="502920"/>
            </a:xfrm>
            <a:custGeom>
              <a:rect l="l" t="t" r="r" b="b"/>
              <a:pathLst>
                <a:path w="646430" h="502920">
                  <a:moveTo>
                    <a:pt x="434466" y="0"/>
                  </a:moveTo>
                  <a:lnTo>
                    <a:pt x="323088" y="135000"/>
                  </a:lnTo>
                  <a:lnTo>
                    <a:pt x="249859" y="53466"/>
                  </a:lnTo>
                  <a:lnTo>
                    <a:pt x="218744" y="147192"/>
                  </a:lnTo>
                  <a:lnTo>
                    <a:pt x="11074" y="53466"/>
                  </a:lnTo>
                  <a:lnTo>
                    <a:pt x="138417" y="177291"/>
                  </a:lnTo>
                  <a:lnTo>
                    <a:pt x="0" y="200532"/>
                  </a:lnTo>
                  <a:lnTo>
                    <a:pt x="111340" y="274192"/>
                  </a:lnTo>
                  <a:lnTo>
                    <a:pt x="4038" y="339597"/>
                  </a:lnTo>
                  <a:lnTo>
                    <a:pt x="169532" y="324484"/>
                  </a:lnTo>
                  <a:lnTo>
                    <a:pt x="142455" y="410209"/>
                  </a:lnTo>
                  <a:lnTo>
                    <a:pt x="230797" y="363854"/>
                  </a:lnTo>
                  <a:lnTo>
                    <a:pt x="253834" y="502919"/>
                  </a:lnTo>
                  <a:lnTo>
                    <a:pt x="315074" y="347725"/>
                  </a:lnTo>
                  <a:lnTo>
                    <a:pt x="396290" y="459485"/>
                  </a:lnTo>
                  <a:lnTo>
                    <a:pt x="419353" y="336549"/>
                  </a:lnTo>
                  <a:lnTo>
                    <a:pt x="542797" y="421258"/>
                  </a:lnTo>
                  <a:lnTo>
                    <a:pt x="503681" y="301370"/>
                  </a:lnTo>
                  <a:lnTo>
                    <a:pt x="646176" y="309371"/>
                  </a:lnTo>
                  <a:lnTo>
                    <a:pt x="526669" y="243839"/>
                  </a:lnTo>
                  <a:lnTo>
                    <a:pt x="631189" y="189483"/>
                  </a:lnTo>
                  <a:lnTo>
                    <a:pt x="499617" y="170306"/>
                  </a:lnTo>
                  <a:lnTo>
                    <a:pt x="549910" y="103758"/>
                  </a:lnTo>
                  <a:lnTo>
                    <a:pt x="423417" y="123951"/>
                  </a:lnTo>
                  <a:lnTo>
                    <a:pt x="4344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68680" y="4696967"/>
              <a:ext cx="646430" cy="502920"/>
            </a:xfrm>
            <a:custGeom>
              <a:rect l="l" t="t" r="r" b="b"/>
              <a:pathLst>
                <a:path w="646430" h="502920">
                  <a:moveTo>
                    <a:pt x="323088" y="135000"/>
                  </a:moveTo>
                  <a:lnTo>
                    <a:pt x="434466" y="0"/>
                  </a:lnTo>
                  <a:lnTo>
                    <a:pt x="423417" y="123951"/>
                  </a:lnTo>
                  <a:lnTo>
                    <a:pt x="549910" y="103758"/>
                  </a:lnTo>
                  <a:lnTo>
                    <a:pt x="499617" y="170306"/>
                  </a:lnTo>
                  <a:lnTo>
                    <a:pt x="631189" y="189483"/>
                  </a:lnTo>
                  <a:lnTo>
                    <a:pt x="526669" y="243839"/>
                  </a:lnTo>
                  <a:lnTo>
                    <a:pt x="646176" y="309371"/>
                  </a:lnTo>
                  <a:lnTo>
                    <a:pt x="503681" y="301370"/>
                  </a:lnTo>
                  <a:lnTo>
                    <a:pt x="542797" y="421258"/>
                  </a:lnTo>
                  <a:lnTo>
                    <a:pt x="419353" y="336549"/>
                  </a:lnTo>
                  <a:lnTo>
                    <a:pt x="396290" y="459485"/>
                  </a:lnTo>
                  <a:lnTo>
                    <a:pt x="315074" y="347725"/>
                  </a:lnTo>
                  <a:lnTo>
                    <a:pt x="253834" y="502919"/>
                  </a:lnTo>
                  <a:lnTo>
                    <a:pt x="230797" y="363854"/>
                  </a:lnTo>
                  <a:lnTo>
                    <a:pt x="142455" y="410209"/>
                  </a:lnTo>
                  <a:lnTo>
                    <a:pt x="169532" y="324484"/>
                  </a:lnTo>
                  <a:lnTo>
                    <a:pt x="4038" y="339597"/>
                  </a:lnTo>
                  <a:lnTo>
                    <a:pt x="111340" y="274192"/>
                  </a:lnTo>
                  <a:lnTo>
                    <a:pt x="0" y="200532"/>
                  </a:lnTo>
                  <a:lnTo>
                    <a:pt x="138417" y="177291"/>
                  </a:lnTo>
                  <a:lnTo>
                    <a:pt x="11074" y="53466"/>
                  </a:lnTo>
                  <a:lnTo>
                    <a:pt x="218744" y="147192"/>
                  </a:lnTo>
                  <a:lnTo>
                    <a:pt x="249859" y="53466"/>
                  </a:lnTo>
                  <a:lnTo>
                    <a:pt x="323088" y="135000"/>
                  </a:lnTo>
                  <a:close/>
                </a:path>
              </a:pathLst>
            </a:custGeom>
            <a:ln w="2438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47978" y="4872608"/>
            <a:ext cx="7683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560129" y="4654105"/>
            <a:ext cx="671195" cy="527685"/>
            <a:chOff x="2560129" y="4654105"/>
            <a:chExt cx="671195" cy="527685"/>
          </a:xfrm>
        </p:grpSpPr>
        <p:sp>
          <p:nvSpPr>
            <p:cNvPr id="25" name="object 25"/>
            <p:cNvSpPr/>
            <p:nvPr/>
          </p:nvSpPr>
          <p:spPr>
            <a:xfrm>
              <a:off x="2572512" y="4666487"/>
              <a:ext cx="646430" cy="502920"/>
            </a:xfrm>
            <a:custGeom>
              <a:rect l="l" t="t" r="r" b="b"/>
              <a:pathLst>
                <a:path w="646430" h="502920">
                  <a:moveTo>
                    <a:pt x="434467" y="0"/>
                  </a:moveTo>
                  <a:lnTo>
                    <a:pt x="323088" y="135000"/>
                  </a:lnTo>
                  <a:lnTo>
                    <a:pt x="249808" y="53467"/>
                  </a:lnTo>
                  <a:lnTo>
                    <a:pt x="218694" y="147193"/>
                  </a:lnTo>
                  <a:lnTo>
                    <a:pt x="11049" y="53467"/>
                  </a:lnTo>
                  <a:lnTo>
                    <a:pt x="138430" y="177292"/>
                  </a:lnTo>
                  <a:lnTo>
                    <a:pt x="0" y="200532"/>
                  </a:lnTo>
                  <a:lnTo>
                    <a:pt x="111379" y="274193"/>
                  </a:lnTo>
                  <a:lnTo>
                    <a:pt x="4063" y="339598"/>
                  </a:lnTo>
                  <a:lnTo>
                    <a:pt x="169544" y="324485"/>
                  </a:lnTo>
                  <a:lnTo>
                    <a:pt x="142494" y="410210"/>
                  </a:lnTo>
                  <a:lnTo>
                    <a:pt x="230758" y="363855"/>
                  </a:lnTo>
                  <a:lnTo>
                    <a:pt x="253873" y="502919"/>
                  </a:lnTo>
                  <a:lnTo>
                    <a:pt x="315087" y="347725"/>
                  </a:lnTo>
                  <a:lnTo>
                    <a:pt x="396239" y="459486"/>
                  </a:lnTo>
                  <a:lnTo>
                    <a:pt x="419354" y="336550"/>
                  </a:lnTo>
                  <a:lnTo>
                    <a:pt x="542798" y="421259"/>
                  </a:lnTo>
                  <a:lnTo>
                    <a:pt x="503681" y="301370"/>
                  </a:lnTo>
                  <a:lnTo>
                    <a:pt x="646176" y="309372"/>
                  </a:lnTo>
                  <a:lnTo>
                    <a:pt x="526669" y="243839"/>
                  </a:lnTo>
                  <a:lnTo>
                    <a:pt x="631189" y="189484"/>
                  </a:lnTo>
                  <a:lnTo>
                    <a:pt x="499618" y="170306"/>
                  </a:lnTo>
                  <a:lnTo>
                    <a:pt x="549910" y="103759"/>
                  </a:lnTo>
                  <a:lnTo>
                    <a:pt x="423418" y="123951"/>
                  </a:lnTo>
                  <a:lnTo>
                    <a:pt x="4344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72512" y="4666487"/>
              <a:ext cx="646430" cy="502920"/>
            </a:xfrm>
            <a:custGeom>
              <a:rect l="l" t="t" r="r" b="b"/>
              <a:pathLst>
                <a:path w="646430" h="502920">
                  <a:moveTo>
                    <a:pt x="323088" y="135000"/>
                  </a:moveTo>
                  <a:lnTo>
                    <a:pt x="434467" y="0"/>
                  </a:lnTo>
                  <a:lnTo>
                    <a:pt x="423418" y="123951"/>
                  </a:lnTo>
                  <a:lnTo>
                    <a:pt x="549910" y="103759"/>
                  </a:lnTo>
                  <a:lnTo>
                    <a:pt x="499618" y="170306"/>
                  </a:lnTo>
                  <a:lnTo>
                    <a:pt x="631189" y="189484"/>
                  </a:lnTo>
                  <a:lnTo>
                    <a:pt x="526669" y="243839"/>
                  </a:lnTo>
                  <a:lnTo>
                    <a:pt x="646176" y="309372"/>
                  </a:lnTo>
                  <a:lnTo>
                    <a:pt x="503681" y="301370"/>
                  </a:lnTo>
                  <a:lnTo>
                    <a:pt x="542798" y="421259"/>
                  </a:lnTo>
                  <a:lnTo>
                    <a:pt x="419354" y="336550"/>
                  </a:lnTo>
                  <a:lnTo>
                    <a:pt x="396239" y="459486"/>
                  </a:lnTo>
                  <a:lnTo>
                    <a:pt x="315087" y="347725"/>
                  </a:lnTo>
                  <a:lnTo>
                    <a:pt x="253873" y="502919"/>
                  </a:lnTo>
                  <a:lnTo>
                    <a:pt x="230758" y="363855"/>
                  </a:lnTo>
                  <a:lnTo>
                    <a:pt x="142494" y="410210"/>
                  </a:lnTo>
                  <a:lnTo>
                    <a:pt x="169544" y="324485"/>
                  </a:lnTo>
                  <a:lnTo>
                    <a:pt x="4063" y="339598"/>
                  </a:lnTo>
                  <a:lnTo>
                    <a:pt x="111379" y="274193"/>
                  </a:lnTo>
                  <a:lnTo>
                    <a:pt x="0" y="200532"/>
                  </a:lnTo>
                  <a:lnTo>
                    <a:pt x="138430" y="177292"/>
                  </a:lnTo>
                  <a:lnTo>
                    <a:pt x="11049" y="53467"/>
                  </a:lnTo>
                  <a:lnTo>
                    <a:pt x="218694" y="147193"/>
                  </a:lnTo>
                  <a:lnTo>
                    <a:pt x="249808" y="53467"/>
                  </a:lnTo>
                  <a:lnTo>
                    <a:pt x="323088" y="135000"/>
                  </a:lnTo>
                  <a:close/>
                </a:path>
              </a:pathLst>
            </a:custGeom>
            <a:ln w="2438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850642" y="4842764"/>
            <a:ext cx="7683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20433" y="5470969"/>
            <a:ext cx="671195" cy="530860"/>
            <a:chOff x="420433" y="5470969"/>
            <a:chExt cx="671195" cy="530860"/>
          </a:xfrm>
        </p:grpSpPr>
        <p:sp>
          <p:nvSpPr>
            <p:cNvPr id="29" name="object 29"/>
            <p:cNvSpPr/>
            <p:nvPr/>
          </p:nvSpPr>
          <p:spPr>
            <a:xfrm>
              <a:off x="432815" y="5483352"/>
              <a:ext cx="646430" cy="506095"/>
            </a:xfrm>
            <a:custGeom>
              <a:rect l="l" t="t" r="r" b="b"/>
              <a:pathLst>
                <a:path w="646430" h="506095">
                  <a:moveTo>
                    <a:pt x="434428" y="0"/>
                  </a:moveTo>
                  <a:lnTo>
                    <a:pt x="323088" y="135864"/>
                  </a:lnTo>
                  <a:lnTo>
                    <a:pt x="249859" y="53721"/>
                  </a:lnTo>
                  <a:lnTo>
                    <a:pt x="218744" y="148043"/>
                  </a:lnTo>
                  <a:lnTo>
                    <a:pt x="11074" y="53721"/>
                  </a:lnTo>
                  <a:lnTo>
                    <a:pt x="138417" y="178422"/>
                  </a:lnTo>
                  <a:lnTo>
                    <a:pt x="0" y="201803"/>
                  </a:lnTo>
                  <a:lnTo>
                    <a:pt x="111340" y="275818"/>
                  </a:lnTo>
                  <a:lnTo>
                    <a:pt x="4038" y="341693"/>
                  </a:lnTo>
                  <a:lnTo>
                    <a:pt x="169532" y="326466"/>
                  </a:lnTo>
                  <a:lnTo>
                    <a:pt x="142455" y="412673"/>
                  </a:lnTo>
                  <a:lnTo>
                    <a:pt x="230797" y="366052"/>
                  </a:lnTo>
                  <a:lnTo>
                    <a:pt x="253834" y="505968"/>
                  </a:lnTo>
                  <a:lnTo>
                    <a:pt x="315074" y="349846"/>
                  </a:lnTo>
                  <a:lnTo>
                    <a:pt x="396290" y="462330"/>
                  </a:lnTo>
                  <a:lnTo>
                    <a:pt x="419417" y="338645"/>
                  </a:lnTo>
                  <a:lnTo>
                    <a:pt x="542823" y="423862"/>
                  </a:lnTo>
                  <a:lnTo>
                    <a:pt x="503681" y="303161"/>
                  </a:lnTo>
                  <a:lnTo>
                    <a:pt x="646176" y="311315"/>
                  </a:lnTo>
                  <a:lnTo>
                    <a:pt x="526719" y="245376"/>
                  </a:lnTo>
                  <a:lnTo>
                    <a:pt x="631126" y="190601"/>
                  </a:lnTo>
                  <a:lnTo>
                    <a:pt x="499643" y="171348"/>
                  </a:lnTo>
                  <a:lnTo>
                    <a:pt x="549846" y="104394"/>
                  </a:lnTo>
                  <a:lnTo>
                    <a:pt x="423456" y="124739"/>
                  </a:lnTo>
                  <a:lnTo>
                    <a:pt x="4344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2815" y="5483352"/>
              <a:ext cx="646430" cy="506095"/>
            </a:xfrm>
            <a:custGeom>
              <a:rect l="l" t="t" r="r" b="b"/>
              <a:pathLst>
                <a:path w="646430" h="506095">
                  <a:moveTo>
                    <a:pt x="323088" y="135864"/>
                  </a:moveTo>
                  <a:lnTo>
                    <a:pt x="434428" y="0"/>
                  </a:lnTo>
                  <a:lnTo>
                    <a:pt x="423456" y="124739"/>
                  </a:lnTo>
                  <a:lnTo>
                    <a:pt x="549846" y="104394"/>
                  </a:lnTo>
                  <a:lnTo>
                    <a:pt x="499643" y="171348"/>
                  </a:lnTo>
                  <a:lnTo>
                    <a:pt x="631126" y="190601"/>
                  </a:lnTo>
                  <a:lnTo>
                    <a:pt x="526719" y="245376"/>
                  </a:lnTo>
                  <a:lnTo>
                    <a:pt x="646176" y="311315"/>
                  </a:lnTo>
                  <a:lnTo>
                    <a:pt x="503681" y="303161"/>
                  </a:lnTo>
                  <a:lnTo>
                    <a:pt x="542823" y="423862"/>
                  </a:lnTo>
                  <a:lnTo>
                    <a:pt x="419417" y="338645"/>
                  </a:lnTo>
                  <a:lnTo>
                    <a:pt x="396290" y="462330"/>
                  </a:lnTo>
                  <a:lnTo>
                    <a:pt x="315074" y="349846"/>
                  </a:lnTo>
                  <a:lnTo>
                    <a:pt x="253834" y="505968"/>
                  </a:lnTo>
                  <a:lnTo>
                    <a:pt x="230797" y="366052"/>
                  </a:lnTo>
                  <a:lnTo>
                    <a:pt x="142455" y="412673"/>
                  </a:lnTo>
                  <a:lnTo>
                    <a:pt x="169532" y="326466"/>
                  </a:lnTo>
                  <a:lnTo>
                    <a:pt x="4038" y="341693"/>
                  </a:lnTo>
                  <a:lnTo>
                    <a:pt x="111340" y="275818"/>
                  </a:lnTo>
                  <a:lnTo>
                    <a:pt x="0" y="201803"/>
                  </a:lnTo>
                  <a:lnTo>
                    <a:pt x="138417" y="178422"/>
                  </a:lnTo>
                  <a:lnTo>
                    <a:pt x="11074" y="53721"/>
                  </a:lnTo>
                  <a:lnTo>
                    <a:pt x="218744" y="148043"/>
                  </a:lnTo>
                  <a:lnTo>
                    <a:pt x="249859" y="53721"/>
                  </a:lnTo>
                  <a:lnTo>
                    <a:pt x="323088" y="135864"/>
                  </a:lnTo>
                  <a:close/>
                </a:path>
              </a:pathLst>
            </a:custGeom>
            <a:ln w="2438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09980" y="5661152"/>
            <a:ext cx="76835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68" y="33528"/>
            <a:ext cx="719328" cy="926592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163523" y="216154"/>
            <a:ext cx="20135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>
                <a:latin typeface="Times New Roman" panose="02020603050405020304"/>
                <a:cs typeface="Times New Roman" panose="02020603050405020304"/>
              </a:rPr>
              <a:t>Челябинская</a:t>
            </a:r>
            <a:r>
              <a:rPr sz="1600" b="1" spc="-8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5">
                <a:latin typeface="Times New Roman" panose="02020603050405020304"/>
                <a:cs typeface="Times New Roman" panose="02020603050405020304"/>
              </a:rPr>
              <a:t>область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170432" y="521208"/>
            <a:ext cx="6979920" cy="6075045"/>
            <a:chOff x="1170432" y="521208"/>
            <a:chExt cx="6979920" cy="6075045"/>
          </a:xfrm>
        </p:grpSpPr>
        <p:pic>
          <p:nvPicPr>
            <p:cNvPr id="35" name="object 3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70432" y="521208"/>
              <a:ext cx="6936632" cy="18733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91768" y="6309360"/>
              <a:ext cx="6958583" cy="28651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21536" y="5535167"/>
              <a:ext cx="646430" cy="502920"/>
            </a:xfrm>
            <a:custGeom>
              <a:rect l="l" t="t" r="r" b="b"/>
              <a:pathLst>
                <a:path w="646430" h="502920">
                  <a:moveTo>
                    <a:pt x="434466" y="0"/>
                  </a:moveTo>
                  <a:lnTo>
                    <a:pt x="323088" y="135039"/>
                  </a:lnTo>
                  <a:lnTo>
                    <a:pt x="249808" y="53428"/>
                  </a:lnTo>
                  <a:lnTo>
                    <a:pt x="218694" y="147154"/>
                  </a:lnTo>
                  <a:lnTo>
                    <a:pt x="11049" y="53428"/>
                  </a:lnTo>
                  <a:lnTo>
                    <a:pt x="138430" y="177342"/>
                  </a:lnTo>
                  <a:lnTo>
                    <a:pt x="0" y="200583"/>
                  </a:lnTo>
                  <a:lnTo>
                    <a:pt x="111378" y="274154"/>
                  </a:lnTo>
                  <a:lnTo>
                    <a:pt x="4063" y="339636"/>
                  </a:lnTo>
                  <a:lnTo>
                    <a:pt x="169544" y="324497"/>
                  </a:lnTo>
                  <a:lnTo>
                    <a:pt x="142494" y="410184"/>
                  </a:lnTo>
                  <a:lnTo>
                    <a:pt x="230758" y="363842"/>
                  </a:lnTo>
                  <a:lnTo>
                    <a:pt x="253872" y="502919"/>
                  </a:lnTo>
                  <a:lnTo>
                    <a:pt x="315087" y="347738"/>
                  </a:lnTo>
                  <a:lnTo>
                    <a:pt x="396239" y="459536"/>
                  </a:lnTo>
                  <a:lnTo>
                    <a:pt x="419353" y="336600"/>
                  </a:lnTo>
                  <a:lnTo>
                    <a:pt x="542797" y="421309"/>
                  </a:lnTo>
                  <a:lnTo>
                    <a:pt x="503681" y="301332"/>
                  </a:lnTo>
                  <a:lnTo>
                    <a:pt x="646176" y="309435"/>
                  </a:lnTo>
                  <a:lnTo>
                    <a:pt x="526669" y="243890"/>
                  </a:lnTo>
                  <a:lnTo>
                    <a:pt x="631189" y="189458"/>
                  </a:lnTo>
                  <a:lnTo>
                    <a:pt x="499618" y="170319"/>
                  </a:lnTo>
                  <a:lnTo>
                    <a:pt x="549909" y="103771"/>
                  </a:lnTo>
                  <a:lnTo>
                    <a:pt x="423418" y="123977"/>
                  </a:lnTo>
                  <a:lnTo>
                    <a:pt x="4344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21536" y="5535167"/>
              <a:ext cx="646430" cy="502920"/>
            </a:xfrm>
            <a:custGeom>
              <a:rect l="l" t="t" r="r" b="b"/>
              <a:pathLst>
                <a:path w="646430" h="502920">
                  <a:moveTo>
                    <a:pt x="323088" y="135039"/>
                  </a:moveTo>
                  <a:lnTo>
                    <a:pt x="434466" y="0"/>
                  </a:lnTo>
                  <a:lnTo>
                    <a:pt x="423418" y="123977"/>
                  </a:lnTo>
                  <a:lnTo>
                    <a:pt x="549909" y="103771"/>
                  </a:lnTo>
                  <a:lnTo>
                    <a:pt x="499618" y="170319"/>
                  </a:lnTo>
                  <a:lnTo>
                    <a:pt x="631189" y="189458"/>
                  </a:lnTo>
                  <a:lnTo>
                    <a:pt x="526669" y="243890"/>
                  </a:lnTo>
                  <a:lnTo>
                    <a:pt x="646176" y="309435"/>
                  </a:lnTo>
                  <a:lnTo>
                    <a:pt x="503681" y="301332"/>
                  </a:lnTo>
                  <a:lnTo>
                    <a:pt x="542797" y="421309"/>
                  </a:lnTo>
                  <a:lnTo>
                    <a:pt x="419353" y="336600"/>
                  </a:lnTo>
                  <a:lnTo>
                    <a:pt x="396239" y="459536"/>
                  </a:lnTo>
                  <a:lnTo>
                    <a:pt x="315087" y="347738"/>
                  </a:lnTo>
                  <a:lnTo>
                    <a:pt x="253872" y="502919"/>
                  </a:lnTo>
                  <a:lnTo>
                    <a:pt x="230758" y="363842"/>
                  </a:lnTo>
                  <a:lnTo>
                    <a:pt x="142494" y="410184"/>
                  </a:lnTo>
                  <a:lnTo>
                    <a:pt x="169544" y="324497"/>
                  </a:lnTo>
                  <a:lnTo>
                    <a:pt x="4063" y="339636"/>
                  </a:lnTo>
                  <a:lnTo>
                    <a:pt x="111378" y="274154"/>
                  </a:lnTo>
                  <a:lnTo>
                    <a:pt x="0" y="200583"/>
                  </a:lnTo>
                  <a:lnTo>
                    <a:pt x="138430" y="177342"/>
                  </a:lnTo>
                  <a:lnTo>
                    <a:pt x="11049" y="53428"/>
                  </a:lnTo>
                  <a:lnTo>
                    <a:pt x="218694" y="147154"/>
                  </a:lnTo>
                  <a:lnTo>
                    <a:pt x="249808" y="53428"/>
                  </a:lnTo>
                  <a:lnTo>
                    <a:pt x="323088" y="135039"/>
                  </a:lnTo>
                  <a:close/>
                </a:path>
              </a:pathLst>
            </a:custGeom>
            <a:ln w="2438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495040" y="483235"/>
            <a:ext cx="2826385" cy="94170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91310"/>
              </a:tabLst>
            </a:pPr>
            <a:r>
              <a:rPr sz="2400"/>
              <a:t>П</a:t>
            </a:r>
            <a:r>
              <a:rPr sz="2400" spc="10"/>
              <a:t>и</a:t>
            </a:r>
            <a:r>
              <a:rPr sz="2400"/>
              <a:t>рами</a:t>
            </a:r>
            <a:r>
              <a:rPr sz="2400" spc="10"/>
              <a:t>д</a:t>
            </a:r>
            <a:r>
              <a:rPr sz="2400"/>
              <a:t>а	про</a:t>
            </a:r>
            <a:r>
              <a:rPr sz="2400" spc="-75"/>
              <a:t>б</a:t>
            </a:r>
            <a:r>
              <a:rPr sz="2400" spc="-5"/>
              <a:t>л</a:t>
            </a:r>
            <a:r>
              <a:rPr sz="2400" spc="-15"/>
              <a:t>е</a:t>
            </a:r>
            <a:r>
              <a:rPr sz="2400"/>
              <a:t>м</a:t>
            </a:r>
            <a:endParaRPr sz="2400"/>
          </a:p>
        </p:txBody>
      </p:sp>
      <p:sp>
        <p:nvSpPr>
          <p:cNvPr id="40" name="object 40"/>
          <p:cNvSpPr txBox="1"/>
          <p:nvPr/>
        </p:nvSpPr>
        <p:spPr>
          <a:xfrm>
            <a:off x="1899285" y="5711138"/>
            <a:ext cx="7683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4</a:t>
            </a:r>
            <a:endParaRPr sz="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709672" y="5428488"/>
            <a:ext cx="749935" cy="579120"/>
            <a:chOff x="2709672" y="5428488"/>
            <a:chExt cx="749935" cy="579120"/>
          </a:xfrm>
        </p:grpSpPr>
        <p:sp>
          <p:nvSpPr>
            <p:cNvPr id="42" name="object 42"/>
            <p:cNvSpPr/>
            <p:nvPr/>
          </p:nvSpPr>
          <p:spPr>
            <a:xfrm>
              <a:off x="2721864" y="5440680"/>
              <a:ext cx="725805" cy="554990"/>
            </a:xfrm>
            <a:custGeom>
              <a:rect l="l" t="t" r="r" b="b"/>
              <a:pathLst>
                <a:path w="725804" h="554989">
                  <a:moveTo>
                    <a:pt x="487680" y="0"/>
                  </a:moveTo>
                  <a:lnTo>
                    <a:pt x="362712" y="148958"/>
                  </a:lnTo>
                  <a:lnTo>
                    <a:pt x="280543" y="58928"/>
                  </a:lnTo>
                  <a:lnTo>
                    <a:pt x="245618" y="162306"/>
                  </a:lnTo>
                  <a:lnTo>
                    <a:pt x="12446" y="58928"/>
                  </a:lnTo>
                  <a:lnTo>
                    <a:pt x="155448" y="195618"/>
                  </a:lnTo>
                  <a:lnTo>
                    <a:pt x="0" y="221246"/>
                  </a:lnTo>
                  <a:lnTo>
                    <a:pt x="124968" y="302412"/>
                  </a:lnTo>
                  <a:lnTo>
                    <a:pt x="4572" y="374624"/>
                  </a:lnTo>
                  <a:lnTo>
                    <a:pt x="190373" y="357936"/>
                  </a:lnTo>
                  <a:lnTo>
                    <a:pt x="159893" y="452437"/>
                  </a:lnTo>
                  <a:lnTo>
                    <a:pt x="259080" y="401332"/>
                  </a:lnTo>
                  <a:lnTo>
                    <a:pt x="284988" y="554736"/>
                  </a:lnTo>
                  <a:lnTo>
                    <a:pt x="353694" y="383565"/>
                  </a:lnTo>
                  <a:lnTo>
                    <a:pt x="444881" y="506895"/>
                  </a:lnTo>
                  <a:lnTo>
                    <a:pt x="470916" y="371284"/>
                  </a:lnTo>
                  <a:lnTo>
                    <a:pt x="609346" y="464718"/>
                  </a:lnTo>
                  <a:lnTo>
                    <a:pt x="565403" y="332384"/>
                  </a:lnTo>
                  <a:lnTo>
                    <a:pt x="725424" y="341312"/>
                  </a:lnTo>
                  <a:lnTo>
                    <a:pt x="591312" y="269024"/>
                  </a:lnTo>
                  <a:lnTo>
                    <a:pt x="708533" y="208978"/>
                  </a:lnTo>
                  <a:lnTo>
                    <a:pt x="560959" y="187871"/>
                  </a:lnTo>
                  <a:lnTo>
                    <a:pt x="617220" y="114427"/>
                  </a:lnTo>
                  <a:lnTo>
                    <a:pt x="475361" y="136779"/>
                  </a:lnTo>
                  <a:lnTo>
                    <a:pt x="48768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21864" y="5440680"/>
              <a:ext cx="725805" cy="554990"/>
            </a:xfrm>
            <a:custGeom>
              <a:rect l="l" t="t" r="r" b="b"/>
              <a:pathLst>
                <a:path w="725804" h="554989">
                  <a:moveTo>
                    <a:pt x="362712" y="148958"/>
                  </a:moveTo>
                  <a:lnTo>
                    <a:pt x="487680" y="0"/>
                  </a:lnTo>
                  <a:lnTo>
                    <a:pt x="475361" y="136779"/>
                  </a:lnTo>
                  <a:lnTo>
                    <a:pt x="617220" y="114427"/>
                  </a:lnTo>
                  <a:lnTo>
                    <a:pt x="560959" y="187871"/>
                  </a:lnTo>
                  <a:lnTo>
                    <a:pt x="708533" y="208978"/>
                  </a:lnTo>
                  <a:lnTo>
                    <a:pt x="591312" y="269024"/>
                  </a:lnTo>
                  <a:lnTo>
                    <a:pt x="725424" y="341312"/>
                  </a:lnTo>
                  <a:lnTo>
                    <a:pt x="565403" y="332384"/>
                  </a:lnTo>
                  <a:lnTo>
                    <a:pt x="609346" y="464718"/>
                  </a:lnTo>
                  <a:lnTo>
                    <a:pt x="470916" y="371284"/>
                  </a:lnTo>
                  <a:lnTo>
                    <a:pt x="444881" y="506895"/>
                  </a:lnTo>
                  <a:lnTo>
                    <a:pt x="353694" y="383565"/>
                  </a:lnTo>
                  <a:lnTo>
                    <a:pt x="284988" y="554736"/>
                  </a:lnTo>
                  <a:lnTo>
                    <a:pt x="259080" y="401332"/>
                  </a:lnTo>
                  <a:lnTo>
                    <a:pt x="159893" y="452437"/>
                  </a:lnTo>
                  <a:lnTo>
                    <a:pt x="190373" y="357936"/>
                  </a:lnTo>
                  <a:lnTo>
                    <a:pt x="4572" y="374624"/>
                  </a:lnTo>
                  <a:lnTo>
                    <a:pt x="124968" y="302412"/>
                  </a:lnTo>
                  <a:lnTo>
                    <a:pt x="0" y="221246"/>
                  </a:lnTo>
                  <a:lnTo>
                    <a:pt x="155448" y="195618"/>
                  </a:lnTo>
                  <a:lnTo>
                    <a:pt x="12446" y="58928"/>
                  </a:lnTo>
                  <a:lnTo>
                    <a:pt x="245618" y="162306"/>
                  </a:lnTo>
                  <a:lnTo>
                    <a:pt x="280543" y="58928"/>
                  </a:lnTo>
                  <a:lnTo>
                    <a:pt x="362712" y="148958"/>
                  </a:lnTo>
                  <a:close/>
                </a:path>
              </a:pathLst>
            </a:custGeom>
            <a:ln w="2438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037077" y="5604764"/>
            <a:ext cx="9080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743442" y="6500266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>
                <a:solidFill>
                  <a:srgbClr val="205868"/>
                </a:solidFill>
                <a:latin typeface="Calibri" panose="020f0502020204030204"/>
                <a:cs typeface="Calibri" panose="020f0502020204030204"/>
              </a:rPr>
              <a:t>6</a:t>
            </a:fld>
            <a:endParaRPr sz="1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/>
          <p:nvPr/>
        </p:nvSpPr>
        <p:spPr>
          <a:xfrm>
            <a:off x="202793" y="5772099"/>
            <a:ext cx="3659504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Время</a:t>
            </a:r>
            <a:r>
              <a:rPr sz="1600" b="1" spc="-65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протекания</a:t>
            </a:r>
            <a:r>
              <a:rPr sz="1600" b="1" spc="-85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1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процесса</a:t>
            </a:r>
            <a:r>
              <a:rPr sz="1600" b="1" spc="-65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1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–1200</a:t>
            </a:r>
            <a:r>
              <a:rPr sz="1600" b="1" spc="-9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5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мин</a:t>
            </a:r>
            <a:r>
              <a:rPr sz="1600" b="1" spc="5">
                <a:solidFill>
                  <a:srgbClr val="00AFEF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11073" y="3880670"/>
            <a:ext cx="352314" cy="15649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81680" y="3930522"/>
            <a:ext cx="208279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1800" b="1" spc="-39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Ы  Х </a:t>
            </a:r>
            <a:r>
              <a:rPr sz="1800" b="1" spc="-39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О </a:t>
            </a:r>
            <a:r>
              <a:rPr sz="1800" b="1" spc="-39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Д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3"/>
          <a:stretch>
            <a:fillRect/>
          </a:stretch>
        </p:blipFill>
        <p:spPr>
          <a:xfrm>
            <a:off x="159970" y="1893362"/>
            <a:ext cx="315453" cy="12907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29311" y="1941321"/>
            <a:ext cx="180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1800" b="1" spc="-39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Х </a:t>
            </a:r>
            <a:r>
              <a:rPr sz="1800" b="1" spc="-395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О  Д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7" name="object 7"/>
          <p:cNvPicPr/>
          <p:nvPr/>
        </p:nvPicPr>
        <p:blipFill>
          <a:blip r:embed="rId4"/>
          <a:stretch>
            <a:fillRect/>
          </a:stretch>
        </p:blipFill>
        <p:spPr>
          <a:xfrm>
            <a:off x="124968" y="33528"/>
            <a:ext cx="719328" cy="92659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63523" y="216154"/>
            <a:ext cx="20135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>
                <a:latin typeface="Times New Roman" panose="02020603050405020304"/>
                <a:cs typeface="Times New Roman" panose="02020603050405020304"/>
              </a:rPr>
              <a:t>Челябинская</a:t>
            </a:r>
            <a:r>
              <a:rPr sz="1600" b="1" spc="-8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5">
                <a:latin typeface="Times New Roman" panose="02020603050405020304"/>
                <a:cs typeface="Times New Roman" panose="02020603050405020304"/>
              </a:rPr>
              <a:t>область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object 9"/>
          <p:cNvPicPr/>
          <p:nvPr/>
        </p:nvPicPr>
        <p:blipFill>
          <a:blip r:embed="rId5"/>
          <a:stretch>
            <a:fillRect/>
          </a:stretch>
        </p:blipFill>
        <p:spPr>
          <a:xfrm>
            <a:off x="1097280" y="493776"/>
            <a:ext cx="6936632" cy="18733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246632" y="6446520"/>
            <a:ext cx="6936632" cy="18733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54732" y="761187"/>
            <a:ext cx="49453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/>
              <a:t>Карта</a:t>
            </a:r>
            <a:r>
              <a:rPr sz="2400" spc="-60"/>
              <a:t> </a:t>
            </a:r>
            <a:r>
              <a:rPr sz="2400" spc="-20"/>
              <a:t>целевого</a:t>
            </a:r>
            <a:r>
              <a:rPr sz="2400" spc="35"/>
              <a:t> </a:t>
            </a:r>
            <a:r>
              <a:rPr sz="2400" spc="-10"/>
              <a:t>состояния </a:t>
            </a:r>
            <a:r>
              <a:rPr sz="2400"/>
              <a:t>процесса</a:t>
            </a:r>
            <a:endParaRPr sz="2400"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84873" y="1800669"/>
          <a:ext cx="1751964" cy="12670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1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78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 vert="horz" wrap="square"/>
                    <a:lstStyle/>
                    <a:p>
                      <a:pPr marL="274320" marR="258445" indent="520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Сообщить о цели </a:t>
                      </a:r>
                      <a:r>
                        <a:rPr sz="1100" b="1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10">
                          <a:latin typeface="Times New Roman" panose="02020603050405020304"/>
                          <a:cs typeface="Times New Roman" panose="02020603050405020304"/>
                        </a:rPr>
                        <a:t>п</a:t>
                      </a:r>
                      <a:r>
                        <a:rPr sz="1100" b="1" spc="-15">
                          <a:latin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100" b="1" spc="5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sz="1100" b="1" spc="-10">
                          <a:latin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sz="1100" b="1" spc="-5">
                          <a:latin typeface="Times New Roman" panose="02020603050405020304"/>
                          <a:cs typeface="Times New Roman" panose="02020603050405020304"/>
                        </a:rPr>
                        <a:t>д</a:t>
                      </a:r>
                      <a:r>
                        <a:rPr sz="1100" b="1" spc="-10">
                          <a:latin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sz="1100" b="1" spc="10">
                          <a:latin typeface="Times New Roman" panose="02020603050405020304"/>
                          <a:cs typeface="Times New Roman" panose="02020603050405020304"/>
                        </a:rPr>
                        <a:t>ни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и о</a:t>
                      </a:r>
                      <a:r>
                        <a:rPr sz="1100" b="1" spc="15">
                          <a:latin typeface="Times New Roman" panose="02020603050405020304"/>
                          <a:cs typeface="Times New Roman" panose="02020603050405020304"/>
                        </a:rPr>
                        <a:t>п</a:t>
                      </a:r>
                      <a:r>
                        <a:rPr sz="1100" b="1" spc="-15">
                          <a:latin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100" b="1" spc="-10">
                          <a:latin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2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3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124</a:t>
                      </a:r>
                      <a:r>
                        <a:rPr sz="1000" spc="-50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мин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91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548989" y="1792961"/>
            <a:ext cx="1823085" cy="1332230"/>
            <a:chOff x="548989" y="1792961"/>
            <a:chExt cx="1823085" cy="1332230"/>
          </a:xfrm>
        </p:grpSpPr>
        <p:pic>
          <p:nvPicPr>
            <p:cNvPr id="14" name="object 14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48989" y="1792961"/>
              <a:ext cx="1822703" cy="13317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589635" y="1805431"/>
              <a:ext cx="1752600" cy="126796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89635" y="1805431"/>
              <a:ext cx="1751964" cy="276860"/>
            </a:xfrm>
            <a:custGeom>
              <a:rect l="l" t="t" r="r" b="b"/>
              <a:pathLst>
                <a:path w="1751964" h="276860">
                  <a:moveTo>
                    <a:pt x="1751838" y="0"/>
                  </a:moveTo>
                  <a:lnTo>
                    <a:pt x="0" y="0"/>
                  </a:lnTo>
                  <a:lnTo>
                    <a:pt x="0" y="276478"/>
                  </a:lnTo>
                  <a:lnTo>
                    <a:pt x="1751838" y="276478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9635" y="2081910"/>
              <a:ext cx="1751964" cy="594360"/>
            </a:xfrm>
            <a:custGeom>
              <a:rect l="l" t="t" r="r" b="b"/>
              <a:pathLst>
                <a:path w="1751964" h="594360">
                  <a:moveTo>
                    <a:pt x="1751838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1751838" y="594360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9EDFF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r>
                <a:rPr lang="ru-RU" sz="1200" b="1">
                  <a:latin typeface="Times New Roman" panose="02020603050405020304"/>
                  <a:cs typeface="Times New Roman" panose="02020603050405020304"/>
                </a:rPr>
                <a:t>Сообщить о цели проведения опроса</a:t>
              </a:r>
            </a:p>
          </p:txBody>
        </p:sp>
        <p:sp>
          <p:nvSpPr>
            <p:cNvPr id="18" name="object 18"/>
            <p:cNvSpPr/>
            <p:nvPr/>
          </p:nvSpPr>
          <p:spPr>
            <a:xfrm>
              <a:off x="589635" y="2676270"/>
              <a:ext cx="1751964" cy="396240"/>
            </a:xfrm>
            <a:custGeom>
              <a:rect l="l" t="t" r="r" b="b"/>
              <a:pathLst>
                <a:path w="1751964" h="396239">
                  <a:moveTo>
                    <a:pt x="1751838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751838" y="396239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r>
                <a:rPr lang="ru-RU" sz="1200">
                  <a:solidFill>
                    <a:schemeClr val="bg1"/>
                  </a:solidFill>
                  <a:latin typeface="Times New Roman" panose="02020603050405020304"/>
                  <a:cs typeface="Times New Roman" panose="02020603050405020304"/>
                </a:rPr>
                <a:t>                124 мин</a:t>
              </a: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16280" y="1353311"/>
            <a:ext cx="643255" cy="360045"/>
          </a:xfrm>
          <a:prstGeom prst="rect">
            <a:avLst/>
          </a:prstGeom>
          <a:solidFill>
            <a:srgbClr val="9EDFFD"/>
          </a:solidFill>
          <a:ln w="24383">
            <a:solidFill>
              <a:srgbClr val="385D89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120015">
              <a:lnSpc>
                <a:spcPct val="100000"/>
              </a:lnSpc>
              <a:spcBef>
                <a:spcPts val="620"/>
              </a:spcBef>
            </a:pPr>
            <a:r>
              <a:rPr sz="1200" b="1" spc="-5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ШАГ</a:t>
            </a:r>
            <a:r>
              <a:rPr sz="1200" b="1" spc="-4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2814891" y="1790509"/>
          <a:ext cx="1751964" cy="13064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1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849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59">
                <a:tc>
                  <a:txBody>
                    <a:bodyPr vert="horz" wrap="square"/>
                    <a:lstStyle/>
                    <a:p>
                      <a:pPr marL="457835" marR="445135" indent="425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spc="-5">
                          <a:latin typeface="Times New Roman" panose="02020603050405020304"/>
                          <a:cs typeface="Times New Roman" panose="02020603050405020304"/>
                        </a:rPr>
                        <a:t>Проведение 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10">
                          <a:latin typeface="Times New Roman" panose="02020603050405020304"/>
                          <a:cs typeface="Times New Roman" panose="02020603050405020304"/>
                        </a:rPr>
                        <a:t>м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100" b="1" spc="10">
                          <a:latin typeface="Times New Roman" panose="02020603050405020304"/>
                          <a:cs typeface="Times New Roman" panose="02020603050405020304"/>
                        </a:rPr>
                        <a:t>ни</a:t>
                      </a:r>
                      <a:r>
                        <a:rPr sz="1100" b="1" spc="-15">
                          <a:latin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100" b="1" spc="-15">
                          <a:latin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sz="1100" b="1" spc="10">
                          <a:latin typeface="Times New Roman" panose="02020603050405020304"/>
                          <a:cs typeface="Times New Roman" panose="02020603050405020304"/>
                        </a:rPr>
                        <a:t>ин</a:t>
                      </a:r>
                      <a:r>
                        <a:rPr sz="1100" b="1" spc="-5">
                          <a:latin typeface="Times New Roman" panose="02020603050405020304"/>
                          <a:cs typeface="Times New Roman" panose="02020603050405020304"/>
                        </a:rPr>
                        <a:t>га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2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 vert="horz" wrap="square"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500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6040" algn="ctr">
                        <a:lnSpc>
                          <a:spcPct val="100000"/>
                        </a:lnSpc>
                      </a:pPr>
                      <a:r>
                        <a:rPr sz="1000" spc="-5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мин.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91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1" name="object 21"/>
          <p:cNvGrpSpPr/>
          <p:nvPr/>
        </p:nvGrpSpPr>
        <p:grpSpPr>
          <a:xfrm>
            <a:off x="2340864" y="1764792"/>
            <a:ext cx="2290445" cy="1406525"/>
            <a:chOff x="2340864" y="1764792"/>
            <a:chExt cx="2290445" cy="1406525"/>
          </a:xfrm>
        </p:grpSpPr>
        <p:pic>
          <p:nvPicPr>
            <p:cNvPr id="22" name="object 22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2340864" y="2078685"/>
              <a:ext cx="470738" cy="4920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2391156" y="2116836"/>
              <a:ext cx="374904" cy="37490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91156" y="2116836"/>
              <a:ext cx="375285" cy="375285"/>
            </a:xfrm>
            <a:custGeom>
              <a:rect l="l" t="t" r="r" b="b"/>
              <a:pathLst>
                <a:path w="375285" h="375285">
                  <a:moveTo>
                    <a:pt x="0" y="93725"/>
                  </a:moveTo>
                  <a:lnTo>
                    <a:pt x="242569" y="93725"/>
                  </a:lnTo>
                  <a:lnTo>
                    <a:pt x="242569" y="0"/>
                  </a:lnTo>
                  <a:lnTo>
                    <a:pt x="374904" y="187451"/>
                  </a:lnTo>
                  <a:lnTo>
                    <a:pt x="242569" y="374903"/>
                  </a:lnTo>
                  <a:lnTo>
                    <a:pt x="242569" y="281177"/>
                  </a:lnTo>
                  <a:lnTo>
                    <a:pt x="0" y="281177"/>
                  </a:lnTo>
                  <a:lnTo>
                    <a:pt x="0" y="93725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2770632" y="1764792"/>
              <a:ext cx="1860676" cy="140639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2819654" y="1795272"/>
              <a:ext cx="1752599" cy="130759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819654" y="1795170"/>
              <a:ext cx="1751964" cy="316230"/>
            </a:xfrm>
            <a:custGeom>
              <a:rect l="l" t="t" r="r" b="b"/>
              <a:pathLst>
                <a:path w="1751964" h="316230">
                  <a:moveTo>
                    <a:pt x="1751838" y="0"/>
                  </a:moveTo>
                  <a:lnTo>
                    <a:pt x="0" y="0"/>
                  </a:lnTo>
                  <a:lnTo>
                    <a:pt x="0" y="315950"/>
                  </a:lnTo>
                  <a:lnTo>
                    <a:pt x="1751838" y="315950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19654" y="2111121"/>
              <a:ext cx="1751964" cy="594360"/>
            </a:xfrm>
            <a:custGeom>
              <a:rect l="l" t="t" r="r" b="b"/>
              <a:pathLst>
                <a:path w="1751964" h="594360">
                  <a:moveTo>
                    <a:pt x="1751838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1751838" y="594360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9EDFF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r>
                <a:rPr lang="ru-RU" sz="1200" b="1">
                  <a:latin typeface="Times New Roman" panose="02020603050405020304"/>
                  <a:cs typeface="Times New Roman" panose="02020603050405020304"/>
                </a:rPr>
                <a:t>   Проведение мониторинга</a:t>
              </a:r>
            </a:p>
          </p:txBody>
        </p:sp>
        <p:sp>
          <p:nvSpPr>
            <p:cNvPr id="29" name="object 29"/>
            <p:cNvSpPr/>
            <p:nvPr/>
          </p:nvSpPr>
          <p:spPr>
            <a:xfrm>
              <a:off x="2819654" y="2705481"/>
              <a:ext cx="1751964" cy="396240"/>
            </a:xfrm>
            <a:custGeom>
              <a:rect l="l" t="t" r="r" b="b"/>
              <a:pathLst>
                <a:path w="1751964" h="396239">
                  <a:moveTo>
                    <a:pt x="1751838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1751838" y="396239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r>
                <a:rPr lang="ru-RU"/>
                <a:t>           </a:t>
              </a:r>
              <a:r>
                <a:rPr lang="ru-RU" sz="1200">
                  <a:solidFill>
                    <a:schemeClr val="bg1"/>
                  </a:solidFill>
                  <a:latin typeface="Times New Roman" panose="02020603050405020304"/>
                  <a:cs typeface="Times New Roman" panose="02020603050405020304"/>
                </a:rPr>
                <a:t>500 мин</a:t>
              </a:r>
              <a:r>
                <a:rPr lang="ru-RU"/>
                <a:t> </a:t>
              </a:r>
            </a:p>
          </p:txBody>
        </p:sp>
      </p:grp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5077650" y="1804352"/>
          <a:ext cx="1751964" cy="1303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1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461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522">
                <a:tc>
                  <a:txBody>
                    <a:bodyPr vert="horz" wrap="square"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5">
                          <a:latin typeface="Times New Roman" panose="02020603050405020304"/>
                          <a:cs typeface="Times New Roman" panose="02020603050405020304"/>
                        </a:rPr>
                        <a:t>Обработка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10">
                          <a:latin typeface="Times New Roman" panose="02020603050405020304"/>
                          <a:cs typeface="Times New Roman" panose="02020603050405020304"/>
                        </a:rPr>
                        <a:t>результатов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">
                          <a:latin typeface="Times New Roman" panose="02020603050405020304"/>
                          <a:cs typeface="Times New Roman" panose="02020603050405020304"/>
                        </a:rPr>
                        <a:t>анкеты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064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89">
                <a:tc>
                  <a:txBody>
                    <a:bodyPr vert="horz" wrap="square"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262</a:t>
                      </a:r>
                      <a:r>
                        <a:rPr sz="1000" spc="-45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мин.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91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1" name="object 31"/>
          <p:cNvGrpSpPr/>
          <p:nvPr/>
        </p:nvGrpSpPr>
        <p:grpSpPr>
          <a:xfrm>
            <a:off x="5041741" y="1789514"/>
            <a:ext cx="1823085" cy="1375410"/>
            <a:chOff x="5041741" y="1789514"/>
            <a:chExt cx="1823085" cy="1375410"/>
          </a:xfrm>
        </p:grpSpPr>
        <p:pic>
          <p:nvPicPr>
            <p:cNvPr id="32" name="object 32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5041741" y="1789514"/>
              <a:ext cx="1822704" cy="137502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5082412" y="1809115"/>
              <a:ext cx="1752600" cy="130454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082412" y="1809115"/>
              <a:ext cx="1751964" cy="317500"/>
            </a:xfrm>
            <a:custGeom>
              <a:rect l="l" t="t" r="r" b="b"/>
              <a:pathLst>
                <a:path w="1751964" h="317500">
                  <a:moveTo>
                    <a:pt x="1751838" y="0"/>
                  </a:moveTo>
                  <a:lnTo>
                    <a:pt x="0" y="0"/>
                  </a:lnTo>
                  <a:lnTo>
                    <a:pt x="0" y="317500"/>
                  </a:lnTo>
                  <a:lnTo>
                    <a:pt x="1751838" y="317500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82412" y="2126576"/>
              <a:ext cx="1751964" cy="570865"/>
            </a:xfrm>
            <a:custGeom>
              <a:rect l="l" t="t" r="r" b="b"/>
              <a:pathLst>
                <a:path w="1751964" h="570864">
                  <a:moveTo>
                    <a:pt x="1751838" y="0"/>
                  </a:moveTo>
                  <a:lnTo>
                    <a:pt x="0" y="0"/>
                  </a:lnTo>
                  <a:lnTo>
                    <a:pt x="0" y="570522"/>
                  </a:lnTo>
                  <a:lnTo>
                    <a:pt x="1751838" y="570522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9EDFF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r>
                <a:rPr lang="ru-RU" sz="1200" b="1">
                  <a:latin typeface="Times New Roman" panose="02020603050405020304"/>
                  <a:cs typeface="Times New Roman" panose="02020603050405020304"/>
                </a:rPr>
                <a:t>Обработка результатов </a:t>
              </a:r>
            </a:p>
            <a:p>
              <a:r>
                <a:rPr lang="ru-RU" sz="1200" b="1">
                  <a:latin typeface="Times New Roman" panose="02020603050405020304"/>
                  <a:cs typeface="Times New Roman" panose="02020603050405020304"/>
                </a:rPr>
                <a:t>   анкеты</a:t>
              </a:r>
            </a:p>
          </p:txBody>
        </p:sp>
        <p:sp>
          <p:nvSpPr>
            <p:cNvPr id="36" name="object 36"/>
            <p:cNvSpPr/>
            <p:nvPr/>
          </p:nvSpPr>
          <p:spPr>
            <a:xfrm>
              <a:off x="5082412" y="2697124"/>
              <a:ext cx="1751964" cy="415290"/>
            </a:xfrm>
            <a:custGeom>
              <a:rect l="l" t="t" r="r" b="b"/>
              <a:pathLst>
                <a:path w="1751964" h="415289">
                  <a:moveTo>
                    <a:pt x="1751838" y="0"/>
                  </a:moveTo>
                  <a:lnTo>
                    <a:pt x="0" y="0"/>
                  </a:lnTo>
                  <a:lnTo>
                    <a:pt x="0" y="415264"/>
                  </a:lnTo>
                  <a:lnTo>
                    <a:pt x="1751838" y="415264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r>
                <a:rPr lang="ru-RU"/>
                <a:t>        </a:t>
              </a:r>
              <a:r>
                <a:rPr lang="ru-RU" sz="1200">
                  <a:solidFill>
                    <a:schemeClr val="bg1"/>
                  </a:solidFill>
                  <a:latin typeface="Times New Roman" panose="02020603050405020304"/>
                  <a:cs typeface="Times New Roman" panose="02020603050405020304"/>
                </a:rPr>
                <a:t>   262 мин</a:t>
              </a:r>
            </a:p>
          </p:txBody>
        </p:sp>
        <p:sp>
          <p:nvSpPr>
            <p:cNvPr id="37" name="object 37"/>
            <p:cNvSpPr/>
            <p:nvPr/>
          </p:nvSpPr>
          <p:spPr>
            <a:xfrm>
              <a:off x="5077713" y="2113915"/>
              <a:ext cx="1761489" cy="25400"/>
            </a:xfrm>
            <a:custGeom>
              <a:rect l="l" t="t" r="r" b="b"/>
              <a:pathLst>
                <a:path w="1761489" h="25400">
                  <a:moveTo>
                    <a:pt x="0" y="25400"/>
                  </a:moveTo>
                  <a:lnTo>
                    <a:pt x="1761363" y="25400"/>
                  </a:lnTo>
                  <a:lnTo>
                    <a:pt x="1761363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248493" y="1811249"/>
            <a:ext cx="1832610" cy="1332230"/>
            <a:chOff x="7248493" y="1811249"/>
            <a:chExt cx="1832610" cy="1332230"/>
          </a:xfrm>
        </p:grpSpPr>
        <p:pic>
          <p:nvPicPr>
            <p:cNvPr id="39" name="object 39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7248493" y="1811249"/>
              <a:ext cx="1832197" cy="133177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7290815" y="1823720"/>
              <a:ext cx="1752600" cy="126796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290815" y="1823720"/>
              <a:ext cx="1751964" cy="276860"/>
            </a:xfrm>
            <a:custGeom>
              <a:rect l="l" t="t" r="r" b="b"/>
              <a:pathLst>
                <a:path w="1751964" h="276860">
                  <a:moveTo>
                    <a:pt x="1751837" y="0"/>
                  </a:moveTo>
                  <a:lnTo>
                    <a:pt x="0" y="0"/>
                  </a:lnTo>
                  <a:lnTo>
                    <a:pt x="0" y="276478"/>
                  </a:lnTo>
                  <a:lnTo>
                    <a:pt x="1751837" y="276478"/>
                  </a:lnTo>
                  <a:lnTo>
                    <a:pt x="175183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285989" y="1819021"/>
              <a:ext cx="1761489" cy="1276985"/>
            </a:xfrm>
            <a:custGeom>
              <a:rect l="l" t="t" r="r" b="b"/>
              <a:pathLst>
                <a:path w="1761489" h="1276985">
                  <a:moveTo>
                    <a:pt x="4825" y="0"/>
                  </a:moveTo>
                  <a:lnTo>
                    <a:pt x="4825" y="1276603"/>
                  </a:lnTo>
                </a:path>
                <a:path w="1761489" h="1276985">
                  <a:moveTo>
                    <a:pt x="1756663" y="0"/>
                  </a:moveTo>
                  <a:lnTo>
                    <a:pt x="1756663" y="1276603"/>
                  </a:lnTo>
                </a:path>
                <a:path w="1761489" h="1276985">
                  <a:moveTo>
                    <a:pt x="0" y="4699"/>
                  </a:moveTo>
                  <a:lnTo>
                    <a:pt x="1761362" y="4699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295578" y="2100198"/>
            <a:ext cx="1742439" cy="589915"/>
          </a:xfrm>
          <a:prstGeom prst="rect">
            <a:avLst/>
          </a:prstGeom>
          <a:solidFill>
            <a:srgbClr val="9EDFFD">
              <a:alpha val="39999"/>
            </a:srgbClr>
          </a:solidFill>
        </p:spPr>
        <p:txBody>
          <a:bodyPr vert="horz" wrap="square" lIns="0" tIns="41275" rIns="0" bIns="0" rtlCol="0">
            <a:spAutoFit/>
          </a:bodyPr>
          <a:lstStyle/>
          <a:p>
            <a:pPr marL="674370" marR="90805" indent="-573405">
              <a:lnSpc>
                <a:spcPct val="100000"/>
              </a:lnSpc>
              <a:spcBef>
                <a:spcPts val="325"/>
              </a:spcBef>
            </a:pPr>
            <a:r>
              <a:rPr sz="1100" b="1">
                <a:latin typeface="Times New Roman" panose="02020603050405020304"/>
                <a:cs typeface="Times New Roman" panose="02020603050405020304"/>
              </a:rPr>
              <a:t>Оптимизация</a:t>
            </a:r>
            <a:r>
              <a:rPr sz="1100" b="1" spc="-7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5">
                <a:latin typeface="Times New Roman" panose="02020603050405020304"/>
                <a:cs typeface="Times New Roman" panose="02020603050405020304"/>
              </a:rPr>
              <a:t>по</a:t>
            </a:r>
            <a:r>
              <a:rPr sz="1100" b="1" spc="-5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5">
                <a:latin typeface="Times New Roman" panose="02020603050405020304"/>
                <a:cs typeface="Times New Roman" panose="02020603050405020304"/>
              </a:rPr>
              <a:t>итогам </a:t>
            </a:r>
            <a:r>
              <a:rPr sz="1100" b="1" spc="-26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5">
                <a:latin typeface="Times New Roman" panose="02020603050405020304"/>
                <a:cs typeface="Times New Roman" panose="02020603050405020304"/>
              </a:rPr>
              <a:t>анкет.</a:t>
            </a:r>
            <a:endParaRPr sz="11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290816" y="2694558"/>
            <a:ext cx="1751964" cy="396240"/>
          </a:xfrm>
          <a:prstGeom prst="rect">
            <a:avLst/>
          </a:prstGeom>
          <a:solidFill>
            <a:srgbClr val="00AFEF"/>
          </a:solidFill>
          <a:ln w="9525">
            <a:solidFill>
              <a:srgbClr val="497DBA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30"/>
              </a:spcBef>
            </a:pPr>
            <a:r>
              <a:rPr sz="100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224</a:t>
            </a: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marL="69215" algn="ctr">
              <a:lnSpc>
                <a:spcPct val="100000"/>
              </a:lnSpc>
            </a:pPr>
            <a:r>
              <a:rPr sz="1000" spc="-5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мин.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712177" y="3779710"/>
          <a:ext cx="1751964" cy="1600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1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079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 vert="horz" wrap="square"/>
                    <a:lstStyle/>
                    <a:p>
                      <a:pPr marL="277495" marR="271145" indent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Пополнение </a:t>
                      </a:r>
                      <a:r>
                        <a:rPr sz="1100" b="1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10">
                          <a:latin typeface="Times New Roman" panose="02020603050405020304"/>
                          <a:cs typeface="Times New Roman" panose="02020603050405020304"/>
                        </a:rPr>
                        <a:t>ме</a:t>
                      </a:r>
                      <a:r>
                        <a:rPr sz="1100" b="1" spc="-15">
                          <a:latin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100" b="1" spc="-10">
                          <a:latin typeface="Times New Roman" panose="02020603050405020304"/>
                          <a:cs typeface="Times New Roman" panose="02020603050405020304"/>
                        </a:rPr>
                        <a:t>д</a:t>
                      </a:r>
                      <a:r>
                        <a:rPr sz="1100" b="1" spc="10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sz="1100" b="1" spc="-10">
                          <a:latin typeface="Times New Roman" panose="02020603050405020304"/>
                          <a:cs typeface="Times New Roman" panose="02020603050405020304"/>
                        </a:rPr>
                        <a:t>ес</a:t>
                      </a:r>
                      <a:r>
                        <a:rPr sz="1100" b="1" spc="10">
                          <a:latin typeface="Times New Roman" panose="02020603050405020304"/>
                          <a:cs typeface="Times New Roman" panose="02020603050405020304"/>
                        </a:rPr>
                        <a:t>к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100" b="1" spc="110">
                          <a:latin typeface="Times New Roman" panose="02020603050405020304"/>
                          <a:cs typeface="Times New Roman" panose="02020603050405020304"/>
                        </a:rPr>
                        <a:t>й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б</a:t>
                      </a:r>
                      <a:r>
                        <a:rPr sz="1100" b="1" spc="-25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sz="1100" b="1" spc="-15">
                          <a:latin typeface="Times New Roman" panose="02020603050405020304"/>
                          <a:cs typeface="Times New Roman" panose="02020603050405020304"/>
                        </a:rPr>
                        <a:t>з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ы  </a:t>
                      </a:r>
                      <a:r>
                        <a:rPr sz="1100" b="1" spc="5">
                          <a:latin typeface="Times New Roman" panose="02020603050405020304"/>
                          <a:cs typeface="Times New Roman" panose="02020603050405020304"/>
                        </a:rPr>
                        <a:t>лучшими </a:t>
                      </a:r>
                      <a:r>
                        <a:rPr sz="1100" b="1" spc="1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5">
                          <a:latin typeface="Times New Roman" panose="02020603050405020304"/>
                          <a:cs typeface="Times New Roman" panose="02020603050405020304"/>
                        </a:rPr>
                        <a:t>педагогическими </a:t>
                      </a:r>
                      <a:r>
                        <a:rPr sz="1100" b="1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100" b="1" spc="-5">
                          <a:latin typeface="Times New Roman" panose="02020603050405020304"/>
                          <a:cs typeface="Times New Roman" panose="02020603050405020304"/>
                        </a:rPr>
                        <a:t>практиками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91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90</a:t>
                      </a:r>
                      <a:r>
                        <a:rPr sz="1000" spc="-50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solidFill>
                            <a:srgbClr val="FFFFFF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мин.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318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6" name="object 46"/>
          <p:cNvGrpSpPr/>
          <p:nvPr/>
        </p:nvGrpSpPr>
        <p:grpSpPr>
          <a:xfrm>
            <a:off x="677005" y="3764628"/>
            <a:ext cx="1822703" cy="1670655"/>
            <a:chOff x="677005" y="3764628"/>
            <a:chExt cx="1822703" cy="1670655"/>
          </a:xfrm>
        </p:grpSpPr>
        <p:pic>
          <p:nvPicPr>
            <p:cNvPr id="47" name="object 47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677005" y="3764628"/>
              <a:ext cx="1822703" cy="167065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716940" y="3784472"/>
              <a:ext cx="1752600" cy="160019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16940" y="3784472"/>
              <a:ext cx="1751964" cy="259079"/>
            </a:xfrm>
            <a:custGeom>
              <a:rect l="l" t="t" r="r" b="b"/>
              <a:pathLst>
                <a:path w="1751964" h="259078">
                  <a:moveTo>
                    <a:pt x="1751838" y="0"/>
                  </a:moveTo>
                  <a:lnTo>
                    <a:pt x="0" y="0"/>
                  </a:lnTo>
                  <a:lnTo>
                    <a:pt x="0" y="259079"/>
                  </a:lnTo>
                  <a:lnTo>
                    <a:pt x="1751838" y="259079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72585" y="4114513"/>
              <a:ext cx="1565275" cy="1097280"/>
            </a:xfrm>
            <a:custGeom>
              <a:rect l="l" t="t" r="r" b="b"/>
              <a:pathLst>
                <a:path w="1751964" h="1097279">
                  <a:moveTo>
                    <a:pt x="1751838" y="0"/>
                  </a:moveTo>
                  <a:lnTo>
                    <a:pt x="0" y="0"/>
                  </a:lnTo>
                  <a:lnTo>
                    <a:pt x="0" y="1097280"/>
                  </a:lnTo>
                  <a:lnTo>
                    <a:pt x="1751838" y="1097280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9EDFF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r>
                <a:rPr lang="ru-RU" sz="1200" b="1">
                  <a:latin typeface="Times New Roman" panose="02020603050405020304"/>
                  <a:cs typeface="Times New Roman" panose="02020603050405020304"/>
                </a:rPr>
                <a:t>Пополнение методической базы лучшими педагогическими практиками</a:t>
              </a:r>
            </a:p>
          </p:txBody>
        </p:sp>
        <p:sp>
          <p:nvSpPr>
            <p:cNvPr id="51" name="object 51"/>
            <p:cNvSpPr/>
            <p:nvPr/>
          </p:nvSpPr>
          <p:spPr>
            <a:xfrm>
              <a:off x="716940" y="5140833"/>
              <a:ext cx="1751964" cy="243840"/>
            </a:xfrm>
            <a:custGeom>
              <a:rect l="l" t="t" r="r" b="b"/>
              <a:pathLst>
                <a:path w="1751964" h="243839">
                  <a:moveTo>
                    <a:pt x="1751838" y="0"/>
                  </a:moveTo>
                  <a:lnTo>
                    <a:pt x="0" y="0"/>
                  </a:lnTo>
                  <a:lnTo>
                    <a:pt x="0" y="243840"/>
                  </a:lnTo>
                  <a:lnTo>
                    <a:pt x="1751838" y="243840"/>
                  </a:lnTo>
                  <a:lnTo>
                    <a:pt x="175183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r>
                <a:rPr lang="ru-RU"/>
                <a:t>          </a:t>
              </a:r>
              <a:r>
                <a:rPr lang="ru-RU" sz="1200">
                  <a:solidFill>
                    <a:schemeClr val="bg1"/>
                  </a:solidFill>
                  <a:latin typeface="Times New Roman" panose="02020603050405020304"/>
                  <a:cs typeface="Times New Roman" panose="02020603050405020304"/>
                </a:rPr>
                <a:t> 90 мин</a:t>
              </a:r>
            </a:p>
          </p:txBody>
        </p:sp>
        <p:sp>
          <p:nvSpPr>
            <p:cNvPr id="52" name="object 52"/>
            <p:cNvSpPr/>
            <p:nvPr/>
          </p:nvSpPr>
          <p:spPr>
            <a:xfrm>
              <a:off x="712177" y="4030852"/>
              <a:ext cx="1761489" cy="25400"/>
            </a:xfrm>
            <a:custGeom>
              <a:rect l="l" t="t" r="r" b="b"/>
              <a:pathLst>
                <a:path w="1761489" h="25400">
                  <a:moveTo>
                    <a:pt x="0" y="25400"/>
                  </a:moveTo>
                  <a:lnTo>
                    <a:pt x="1761401" y="25400"/>
                  </a:lnTo>
                  <a:lnTo>
                    <a:pt x="1761401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1615215" y="1403048"/>
            <a:ext cx="5689600" cy="1189355"/>
            <a:chOff x="1615215" y="1403048"/>
            <a:chExt cx="5689600" cy="1189355"/>
          </a:xfrm>
        </p:grpSpPr>
        <p:pic>
          <p:nvPicPr>
            <p:cNvPr id="54" name="object 54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4565904" y="2096998"/>
              <a:ext cx="470738" cy="49507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4616195" y="2135123"/>
              <a:ext cx="374903" cy="37795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616195" y="2135123"/>
              <a:ext cx="375285" cy="378460"/>
            </a:xfrm>
            <a:custGeom>
              <a:rect l="l" t="t" r="r" b="b"/>
              <a:pathLst>
                <a:path w="375285" h="378460">
                  <a:moveTo>
                    <a:pt x="0" y="94487"/>
                  </a:moveTo>
                  <a:lnTo>
                    <a:pt x="242569" y="94487"/>
                  </a:lnTo>
                  <a:lnTo>
                    <a:pt x="242569" y="0"/>
                  </a:lnTo>
                  <a:lnTo>
                    <a:pt x="374903" y="188975"/>
                  </a:lnTo>
                  <a:lnTo>
                    <a:pt x="242569" y="377951"/>
                  </a:lnTo>
                  <a:lnTo>
                    <a:pt x="242569" y="283463"/>
                  </a:lnTo>
                  <a:lnTo>
                    <a:pt x="0" y="283463"/>
                  </a:lnTo>
                  <a:lnTo>
                    <a:pt x="0" y="94487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0"/>
            <a:stretch>
              <a:fillRect/>
            </a:stretch>
          </p:blipFill>
          <p:spPr>
            <a:xfrm>
              <a:off x="6833615" y="2103170"/>
              <a:ext cx="470738" cy="48902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6883908" y="2141219"/>
              <a:ext cx="374903" cy="371855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883908" y="2141219"/>
              <a:ext cx="375285" cy="372110"/>
            </a:xfrm>
            <a:custGeom>
              <a:rect l="l" t="t" r="r" b="b"/>
              <a:pathLst>
                <a:path w="375284" h="372110">
                  <a:moveTo>
                    <a:pt x="0" y="92963"/>
                  </a:moveTo>
                  <a:lnTo>
                    <a:pt x="243586" y="92963"/>
                  </a:lnTo>
                  <a:lnTo>
                    <a:pt x="243586" y="0"/>
                  </a:lnTo>
                  <a:lnTo>
                    <a:pt x="374903" y="185927"/>
                  </a:lnTo>
                  <a:lnTo>
                    <a:pt x="243586" y="371855"/>
                  </a:lnTo>
                  <a:lnTo>
                    <a:pt x="243586" y="278891"/>
                  </a:lnTo>
                  <a:lnTo>
                    <a:pt x="0" y="278891"/>
                  </a:lnTo>
                  <a:lnTo>
                    <a:pt x="0" y="92963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27598" y="1415430"/>
              <a:ext cx="679450" cy="328930"/>
            </a:xfrm>
            <a:custGeom>
              <a:rect l="l" t="t" r="r" b="b"/>
              <a:pathLst>
                <a:path w="679450" h="328930">
                  <a:moveTo>
                    <a:pt x="61374" y="108315"/>
                  </a:moveTo>
                  <a:lnTo>
                    <a:pt x="82123" y="56514"/>
                  </a:lnTo>
                  <a:lnTo>
                    <a:pt x="152306" y="29575"/>
                  </a:lnTo>
                  <a:lnTo>
                    <a:pt x="170033" y="28946"/>
                  </a:lnTo>
                  <a:lnTo>
                    <a:pt x="187533" y="30257"/>
                  </a:lnTo>
                  <a:lnTo>
                    <a:pt x="204438" y="33450"/>
                  </a:lnTo>
                  <a:lnTo>
                    <a:pt x="220378" y="38465"/>
                  </a:lnTo>
                  <a:lnTo>
                    <a:pt x="241512" y="21462"/>
                  </a:lnTo>
                  <a:lnTo>
                    <a:pt x="269908" y="11509"/>
                  </a:lnTo>
                  <a:lnTo>
                    <a:pt x="301924" y="9318"/>
                  </a:lnTo>
                  <a:lnTo>
                    <a:pt x="333916" y="15605"/>
                  </a:lnTo>
                  <a:lnTo>
                    <a:pt x="341028" y="18018"/>
                  </a:lnTo>
                  <a:lnTo>
                    <a:pt x="347632" y="21193"/>
                  </a:lnTo>
                  <a:lnTo>
                    <a:pt x="353347" y="25003"/>
                  </a:lnTo>
                  <a:lnTo>
                    <a:pt x="370091" y="10826"/>
                  </a:lnTo>
                  <a:lnTo>
                    <a:pt x="393003" y="2270"/>
                  </a:lnTo>
                  <a:lnTo>
                    <a:pt x="419105" y="0"/>
                  </a:lnTo>
                  <a:lnTo>
                    <a:pt x="445422" y="4683"/>
                  </a:lnTo>
                  <a:lnTo>
                    <a:pt x="452245" y="7227"/>
                  </a:lnTo>
                  <a:lnTo>
                    <a:pt x="458567" y="10271"/>
                  </a:lnTo>
                  <a:lnTo>
                    <a:pt x="464317" y="13791"/>
                  </a:lnTo>
                  <a:lnTo>
                    <a:pt x="469425" y="17764"/>
                  </a:lnTo>
                  <a:lnTo>
                    <a:pt x="493254" y="5385"/>
                  </a:lnTo>
                  <a:lnTo>
                    <a:pt x="521463" y="174"/>
                  </a:lnTo>
                  <a:lnTo>
                    <a:pt x="550578" y="2297"/>
                  </a:lnTo>
                  <a:lnTo>
                    <a:pt x="577121" y="11922"/>
                  </a:lnTo>
                  <a:lnTo>
                    <a:pt x="586436" y="18061"/>
                  </a:lnTo>
                  <a:lnTo>
                    <a:pt x="593917" y="25130"/>
                  </a:lnTo>
                  <a:lnTo>
                    <a:pt x="599445" y="32960"/>
                  </a:lnTo>
                  <a:lnTo>
                    <a:pt x="602902" y="41386"/>
                  </a:lnTo>
                  <a:lnTo>
                    <a:pt x="632684" y="51234"/>
                  </a:lnTo>
                  <a:lnTo>
                    <a:pt x="653702" y="67310"/>
                  </a:lnTo>
                  <a:lnTo>
                    <a:pt x="664053" y="87409"/>
                  </a:lnTo>
                  <a:lnTo>
                    <a:pt x="661830" y="109331"/>
                  </a:lnTo>
                  <a:lnTo>
                    <a:pt x="660814" y="111871"/>
                  </a:lnTo>
                  <a:lnTo>
                    <a:pt x="659544" y="114284"/>
                  </a:lnTo>
                  <a:lnTo>
                    <a:pt x="658020" y="116697"/>
                  </a:lnTo>
                  <a:lnTo>
                    <a:pt x="676626" y="141720"/>
                  </a:lnTo>
                  <a:lnTo>
                    <a:pt x="666164" y="194099"/>
                  </a:lnTo>
                  <a:lnTo>
                    <a:pt x="627002" y="220160"/>
                  </a:lnTo>
                  <a:lnTo>
                    <a:pt x="588551" y="228965"/>
                  </a:lnTo>
                  <a:lnTo>
                    <a:pt x="581118" y="252271"/>
                  </a:lnTo>
                  <a:lnTo>
                    <a:pt x="561373" y="271208"/>
                  </a:lnTo>
                  <a:lnTo>
                    <a:pt x="532294" y="283882"/>
                  </a:lnTo>
                  <a:lnTo>
                    <a:pt x="496857" y="288401"/>
                  </a:lnTo>
                  <a:lnTo>
                    <a:pt x="484310" y="287813"/>
                  </a:lnTo>
                  <a:lnTo>
                    <a:pt x="472108" y="286083"/>
                  </a:lnTo>
                  <a:lnTo>
                    <a:pt x="460406" y="283257"/>
                  </a:lnTo>
                  <a:lnTo>
                    <a:pt x="449359" y="279384"/>
                  </a:lnTo>
                  <a:lnTo>
                    <a:pt x="429377" y="303922"/>
                  </a:lnTo>
                  <a:lnTo>
                    <a:pt x="397797" y="320913"/>
                  </a:lnTo>
                  <a:lnTo>
                    <a:pt x="358884" y="328854"/>
                  </a:lnTo>
                  <a:lnTo>
                    <a:pt x="316898" y="326247"/>
                  </a:lnTo>
                  <a:lnTo>
                    <a:pt x="299854" y="321752"/>
                  </a:lnTo>
                  <a:lnTo>
                    <a:pt x="284370" y="315436"/>
                  </a:lnTo>
                  <a:lnTo>
                    <a:pt x="270767" y="307476"/>
                  </a:lnTo>
                  <a:lnTo>
                    <a:pt x="259367" y="298053"/>
                  </a:lnTo>
                  <a:lnTo>
                    <a:pt x="213899" y="308750"/>
                  </a:lnTo>
                  <a:lnTo>
                    <a:pt x="167372" y="307149"/>
                  </a:lnTo>
                  <a:lnTo>
                    <a:pt x="125154" y="294141"/>
                  </a:lnTo>
                  <a:lnTo>
                    <a:pt x="92616" y="270621"/>
                  </a:lnTo>
                  <a:lnTo>
                    <a:pt x="92235" y="270113"/>
                  </a:lnTo>
                  <a:lnTo>
                    <a:pt x="91727" y="269605"/>
                  </a:lnTo>
                  <a:lnTo>
                    <a:pt x="91346" y="269097"/>
                  </a:lnTo>
                  <a:lnTo>
                    <a:pt x="64226" y="267640"/>
                  </a:lnTo>
                  <a:lnTo>
                    <a:pt x="40880" y="259730"/>
                  </a:lnTo>
                  <a:lnTo>
                    <a:pt x="23749" y="246630"/>
                  </a:lnTo>
                  <a:lnTo>
                    <a:pt x="15273" y="229600"/>
                  </a:lnTo>
                  <a:lnTo>
                    <a:pt x="15126" y="219749"/>
                  </a:lnTo>
                  <a:lnTo>
                    <a:pt x="18194" y="210232"/>
                  </a:lnTo>
                  <a:lnTo>
                    <a:pt x="24310" y="201382"/>
                  </a:lnTo>
                  <a:lnTo>
                    <a:pt x="33307" y="193532"/>
                  </a:lnTo>
                  <a:lnTo>
                    <a:pt x="13029" y="181526"/>
                  </a:lnTo>
                  <a:lnTo>
                    <a:pt x="1668" y="165877"/>
                  </a:lnTo>
                  <a:lnTo>
                    <a:pt x="0" y="148562"/>
                  </a:lnTo>
                  <a:lnTo>
                    <a:pt x="8796" y="131556"/>
                  </a:lnTo>
                  <a:lnTo>
                    <a:pt x="18540" y="123047"/>
                  </a:lnTo>
                  <a:lnTo>
                    <a:pt x="30831" y="116347"/>
                  </a:lnTo>
                  <a:lnTo>
                    <a:pt x="45122" y="111696"/>
                  </a:lnTo>
                  <a:lnTo>
                    <a:pt x="60866" y="109331"/>
                  </a:lnTo>
                  <a:lnTo>
                    <a:pt x="61374" y="108315"/>
                  </a:lnTo>
                  <a:close/>
                </a:path>
                <a:path w="679450" h="328930">
                  <a:moveTo>
                    <a:pt x="73820" y="198358"/>
                  </a:moveTo>
                  <a:lnTo>
                    <a:pt x="63448" y="198334"/>
                  </a:lnTo>
                  <a:lnTo>
                    <a:pt x="53230" y="197310"/>
                  </a:lnTo>
                  <a:lnTo>
                    <a:pt x="43370" y="195286"/>
                  </a:lnTo>
                  <a:lnTo>
                    <a:pt x="34069" y="192262"/>
                  </a:lnTo>
                </a:path>
                <a:path w="679450" h="328930">
                  <a:moveTo>
                    <a:pt x="108999" y="264779"/>
                  </a:moveTo>
                  <a:lnTo>
                    <a:pt x="103411" y="266176"/>
                  </a:lnTo>
                  <a:lnTo>
                    <a:pt x="97569" y="267192"/>
                  </a:lnTo>
                  <a:lnTo>
                    <a:pt x="91600" y="267700"/>
                  </a:lnTo>
                </a:path>
                <a:path w="679450" h="328930">
                  <a:moveTo>
                    <a:pt x="259240" y="296656"/>
                  </a:moveTo>
                  <a:lnTo>
                    <a:pt x="255049" y="292592"/>
                  </a:lnTo>
                  <a:lnTo>
                    <a:pt x="251620" y="288147"/>
                  </a:lnTo>
                  <a:lnTo>
                    <a:pt x="248826" y="283448"/>
                  </a:lnTo>
                </a:path>
                <a:path w="679450" h="328930">
                  <a:moveTo>
                    <a:pt x="453550" y="263636"/>
                  </a:moveTo>
                  <a:lnTo>
                    <a:pt x="452915" y="268589"/>
                  </a:lnTo>
                  <a:lnTo>
                    <a:pt x="451518" y="273415"/>
                  </a:lnTo>
                  <a:lnTo>
                    <a:pt x="449359" y="278241"/>
                  </a:lnTo>
                </a:path>
                <a:path w="679450" h="328930">
                  <a:moveTo>
                    <a:pt x="536989" y="173720"/>
                  </a:moveTo>
                  <a:lnTo>
                    <a:pt x="558363" y="183249"/>
                  </a:lnTo>
                  <a:lnTo>
                    <a:pt x="574534" y="196040"/>
                  </a:lnTo>
                  <a:lnTo>
                    <a:pt x="584727" y="211260"/>
                  </a:lnTo>
                  <a:lnTo>
                    <a:pt x="588170" y="228076"/>
                  </a:lnTo>
                </a:path>
                <a:path w="679450" h="328930">
                  <a:moveTo>
                    <a:pt x="657639" y="115808"/>
                  </a:moveTo>
                  <a:lnTo>
                    <a:pt x="653337" y="121538"/>
                  </a:lnTo>
                  <a:lnTo>
                    <a:pt x="648082" y="126888"/>
                  </a:lnTo>
                  <a:lnTo>
                    <a:pt x="641923" y="131810"/>
                  </a:lnTo>
                  <a:lnTo>
                    <a:pt x="634906" y="136255"/>
                  </a:lnTo>
                </a:path>
                <a:path w="679450" h="328930">
                  <a:moveTo>
                    <a:pt x="603029" y="40243"/>
                  </a:moveTo>
                  <a:lnTo>
                    <a:pt x="603918" y="43418"/>
                  </a:lnTo>
                  <a:lnTo>
                    <a:pt x="604299" y="46593"/>
                  </a:lnTo>
                  <a:lnTo>
                    <a:pt x="604172" y="49768"/>
                  </a:lnTo>
                </a:path>
                <a:path w="679450" h="328930">
                  <a:moveTo>
                    <a:pt x="457487" y="28940"/>
                  </a:moveTo>
                  <a:lnTo>
                    <a:pt x="460535" y="24495"/>
                  </a:lnTo>
                  <a:lnTo>
                    <a:pt x="464472" y="20431"/>
                  </a:lnTo>
                  <a:lnTo>
                    <a:pt x="469171" y="16621"/>
                  </a:lnTo>
                </a:path>
                <a:path w="679450" h="328930">
                  <a:moveTo>
                    <a:pt x="348394" y="34782"/>
                  </a:moveTo>
                  <a:lnTo>
                    <a:pt x="349664" y="31099"/>
                  </a:lnTo>
                  <a:lnTo>
                    <a:pt x="351569" y="27543"/>
                  </a:lnTo>
                  <a:lnTo>
                    <a:pt x="354109" y="24241"/>
                  </a:lnTo>
                </a:path>
                <a:path w="679450" h="328930">
                  <a:moveTo>
                    <a:pt x="220251" y="38465"/>
                  </a:moveTo>
                  <a:lnTo>
                    <a:pt x="227744" y="41259"/>
                  </a:lnTo>
                  <a:lnTo>
                    <a:pt x="234602" y="44688"/>
                  </a:lnTo>
                  <a:lnTo>
                    <a:pt x="240698" y="48625"/>
                  </a:lnTo>
                </a:path>
                <a:path w="679450" h="328930">
                  <a:moveTo>
                    <a:pt x="64930" y="119110"/>
                  </a:moveTo>
                  <a:lnTo>
                    <a:pt x="63406" y="115554"/>
                  </a:lnTo>
                  <a:lnTo>
                    <a:pt x="62136" y="111998"/>
                  </a:lnTo>
                  <a:lnTo>
                    <a:pt x="61374" y="108315"/>
                  </a:lnTo>
                </a:path>
              </a:pathLst>
            </a:custGeom>
            <a:ln w="2438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222504" y="3381452"/>
            <a:ext cx="2450465" cy="1341755"/>
            <a:chOff x="222504" y="3381452"/>
            <a:chExt cx="2450465" cy="1341755"/>
          </a:xfrm>
        </p:grpSpPr>
        <p:pic>
          <p:nvPicPr>
            <p:cNvPr id="62" name="object 62"/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222504" y="4227550"/>
              <a:ext cx="467715" cy="49507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3"/>
            <a:stretch>
              <a:fillRect/>
            </a:stretch>
          </p:blipFill>
          <p:spPr>
            <a:xfrm>
              <a:off x="272796" y="4265676"/>
              <a:ext cx="371855" cy="377951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72796" y="4265676"/>
              <a:ext cx="372110" cy="378460"/>
            </a:xfrm>
            <a:custGeom>
              <a:rect l="l" t="t" r="r" b="b"/>
              <a:pathLst>
                <a:path w="372109" h="378460">
                  <a:moveTo>
                    <a:pt x="0" y="94487"/>
                  </a:moveTo>
                  <a:lnTo>
                    <a:pt x="240588" y="94487"/>
                  </a:lnTo>
                  <a:lnTo>
                    <a:pt x="240588" y="0"/>
                  </a:lnTo>
                  <a:lnTo>
                    <a:pt x="371855" y="188975"/>
                  </a:lnTo>
                  <a:lnTo>
                    <a:pt x="240588" y="377951"/>
                  </a:lnTo>
                  <a:lnTo>
                    <a:pt x="240588" y="283463"/>
                  </a:lnTo>
                  <a:lnTo>
                    <a:pt x="0" y="283463"/>
                  </a:lnTo>
                  <a:lnTo>
                    <a:pt x="0" y="94487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026957" y="3393644"/>
              <a:ext cx="633730" cy="350520"/>
            </a:xfrm>
            <a:custGeom>
              <a:rect l="l" t="t" r="r" b="b"/>
              <a:pathLst>
                <a:path w="633730" h="350520">
                  <a:moveTo>
                    <a:pt x="57239" y="115365"/>
                  </a:moveTo>
                  <a:lnTo>
                    <a:pt x="76559" y="60199"/>
                  </a:lnTo>
                  <a:lnTo>
                    <a:pt x="142075" y="31418"/>
                  </a:lnTo>
                  <a:lnTo>
                    <a:pt x="158567" y="30763"/>
                  </a:lnTo>
                  <a:lnTo>
                    <a:pt x="174857" y="32180"/>
                  </a:lnTo>
                  <a:lnTo>
                    <a:pt x="190599" y="35597"/>
                  </a:lnTo>
                  <a:lnTo>
                    <a:pt x="205448" y="40943"/>
                  </a:lnTo>
                  <a:lnTo>
                    <a:pt x="225194" y="22881"/>
                  </a:lnTo>
                  <a:lnTo>
                    <a:pt x="251692" y="12273"/>
                  </a:lnTo>
                  <a:lnTo>
                    <a:pt x="281547" y="9904"/>
                  </a:lnTo>
                  <a:lnTo>
                    <a:pt x="311366" y="16559"/>
                  </a:lnTo>
                  <a:lnTo>
                    <a:pt x="317970" y="19226"/>
                  </a:lnTo>
                  <a:lnTo>
                    <a:pt x="324193" y="22655"/>
                  </a:lnTo>
                  <a:lnTo>
                    <a:pt x="329527" y="26592"/>
                  </a:lnTo>
                  <a:lnTo>
                    <a:pt x="345138" y="11521"/>
                  </a:lnTo>
                  <a:lnTo>
                    <a:pt x="366500" y="2414"/>
                  </a:lnTo>
                  <a:lnTo>
                    <a:pt x="390838" y="0"/>
                  </a:lnTo>
                  <a:lnTo>
                    <a:pt x="415379" y="5002"/>
                  </a:lnTo>
                  <a:lnTo>
                    <a:pt x="421747" y="7737"/>
                  </a:lnTo>
                  <a:lnTo>
                    <a:pt x="427650" y="10971"/>
                  </a:lnTo>
                  <a:lnTo>
                    <a:pt x="433006" y="14682"/>
                  </a:lnTo>
                  <a:lnTo>
                    <a:pt x="437731" y="18845"/>
                  </a:lnTo>
                  <a:lnTo>
                    <a:pt x="459982" y="5713"/>
                  </a:lnTo>
                  <a:lnTo>
                    <a:pt x="486292" y="176"/>
                  </a:lnTo>
                  <a:lnTo>
                    <a:pt x="513437" y="2450"/>
                  </a:lnTo>
                  <a:lnTo>
                    <a:pt x="538188" y="12749"/>
                  </a:lnTo>
                  <a:lnTo>
                    <a:pt x="546905" y="19292"/>
                  </a:lnTo>
                  <a:lnTo>
                    <a:pt x="553920" y="26798"/>
                  </a:lnTo>
                  <a:lnTo>
                    <a:pt x="559101" y="35091"/>
                  </a:lnTo>
                  <a:lnTo>
                    <a:pt x="562318" y="43991"/>
                  </a:lnTo>
                  <a:lnTo>
                    <a:pt x="590073" y="54536"/>
                  </a:lnTo>
                  <a:lnTo>
                    <a:pt x="609673" y="71677"/>
                  </a:lnTo>
                  <a:lnTo>
                    <a:pt x="619343" y="93104"/>
                  </a:lnTo>
                  <a:lnTo>
                    <a:pt x="617309" y="116508"/>
                  </a:lnTo>
                  <a:lnTo>
                    <a:pt x="616293" y="119048"/>
                  </a:lnTo>
                  <a:lnTo>
                    <a:pt x="615150" y="121715"/>
                  </a:lnTo>
                  <a:lnTo>
                    <a:pt x="613626" y="124255"/>
                  </a:lnTo>
                  <a:lnTo>
                    <a:pt x="631039" y="150933"/>
                  </a:lnTo>
                  <a:lnTo>
                    <a:pt x="621287" y="206765"/>
                  </a:lnTo>
                  <a:lnTo>
                    <a:pt x="584789" y="234459"/>
                  </a:lnTo>
                  <a:lnTo>
                    <a:pt x="548856" y="243889"/>
                  </a:lnTo>
                  <a:lnTo>
                    <a:pt x="541928" y="268648"/>
                  </a:lnTo>
                  <a:lnTo>
                    <a:pt x="523535" y="288799"/>
                  </a:lnTo>
                  <a:lnTo>
                    <a:pt x="496403" y="302307"/>
                  </a:lnTo>
                  <a:lnTo>
                    <a:pt x="463258" y="307135"/>
                  </a:lnTo>
                  <a:lnTo>
                    <a:pt x="451619" y="306449"/>
                  </a:lnTo>
                  <a:lnTo>
                    <a:pt x="440255" y="304595"/>
                  </a:lnTo>
                  <a:lnTo>
                    <a:pt x="429343" y="301599"/>
                  </a:lnTo>
                  <a:lnTo>
                    <a:pt x="419062" y="297483"/>
                  </a:lnTo>
                  <a:lnTo>
                    <a:pt x="400415" y="323623"/>
                  </a:lnTo>
                  <a:lnTo>
                    <a:pt x="370945" y="341727"/>
                  </a:lnTo>
                  <a:lnTo>
                    <a:pt x="334641" y="350186"/>
                  </a:lnTo>
                  <a:lnTo>
                    <a:pt x="295491" y="347394"/>
                  </a:lnTo>
                  <a:lnTo>
                    <a:pt x="279632" y="342586"/>
                  </a:lnTo>
                  <a:lnTo>
                    <a:pt x="265201" y="335885"/>
                  </a:lnTo>
                  <a:lnTo>
                    <a:pt x="252485" y="327445"/>
                  </a:lnTo>
                  <a:lnTo>
                    <a:pt x="241770" y="317422"/>
                  </a:lnTo>
                  <a:lnTo>
                    <a:pt x="199407" y="328769"/>
                  </a:lnTo>
                  <a:lnTo>
                    <a:pt x="156045" y="327042"/>
                  </a:lnTo>
                  <a:lnTo>
                    <a:pt x="116683" y="313172"/>
                  </a:lnTo>
                  <a:lnTo>
                    <a:pt x="86322" y="288085"/>
                  </a:lnTo>
                  <a:lnTo>
                    <a:pt x="85560" y="287069"/>
                  </a:lnTo>
                  <a:lnTo>
                    <a:pt x="85179" y="286561"/>
                  </a:lnTo>
                  <a:lnTo>
                    <a:pt x="38014" y="276544"/>
                  </a:lnTo>
                  <a:lnTo>
                    <a:pt x="14186" y="244524"/>
                  </a:lnTo>
                  <a:lnTo>
                    <a:pt x="14037" y="234029"/>
                  </a:lnTo>
                  <a:lnTo>
                    <a:pt x="16900" y="223902"/>
                  </a:lnTo>
                  <a:lnTo>
                    <a:pt x="22598" y="214467"/>
                  </a:lnTo>
                  <a:lnTo>
                    <a:pt x="30950" y="206043"/>
                  </a:lnTo>
                  <a:lnTo>
                    <a:pt x="12092" y="193297"/>
                  </a:lnTo>
                  <a:lnTo>
                    <a:pt x="1533" y="176658"/>
                  </a:lnTo>
                  <a:lnTo>
                    <a:pt x="0" y="158234"/>
                  </a:lnTo>
                  <a:lnTo>
                    <a:pt x="8217" y="140130"/>
                  </a:lnTo>
                  <a:lnTo>
                    <a:pt x="17277" y="131028"/>
                  </a:lnTo>
                  <a:lnTo>
                    <a:pt x="28696" y="123890"/>
                  </a:lnTo>
                  <a:lnTo>
                    <a:pt x="41971" y="118967"/>
                  </a:lnTo>
                  <a:lnTo>
                    <a:pt x="56604" y="116508"/>
                  </a:lnTo>
                  <a:lnTo>
                    <a:pt x="57239" y="115365"/>
                  </a:lnTo>
                  <a:close/>
                </a:path>
                <a:path w="633730" h="350520">
                  <a:moveTo>
                    <a:pt x="68796" y="211123"/>
                  </a:moveTo>
                  <a:lnTo>
                    <a:pt x="59108" y="211147"/>
                  </a:lnTo>
                  <a:lnTo>
                    <a:pt x="49587" y="210075"/>
                  </a:lnTo>
                  <a:lnTo>
                    <a:pt x="40399" y="207908"/>
                  </a:lnTo>
                  <a:lnTo>
                    <a:pt x="31712" y="204646"/>
                  </a:lnTo>
                </a:path>
                <a:path w="633730" h="350520">
                  <a:moveTo>
                    <a:pt x="101689" y="281989"/>
                  </a:moveTo>
                  <a:lnTo>
                    <a:pt x="96355" y="283513"/>
                  </a:lnTo>
                  <a:lnTo>
                    <a:pt x="90894" y="284529"/>
                  </a:lnTo>
                  <a:lnTo>
                    <a:pt x="85306" y="285037"/>
                  </a:lnTo>
                </a:path>
                <a:path w="633730" h="350520">
                  <a:moveTo>
                    <a:pt x="241770" y="315898"/>
                  </a:moveTo>
                  <a:lnTo>
                    <a:pt x="237833" y="311580"/>
                  </a:lnTo>
                  <a:lnTo>
                    <a:pt x="234531" y="306754"/>
                  </a:lnTo>
                  <a:lnTo>
                    <a:pt x="231991" y="301801"/>
                  </a:lnTo>
                </a:path>
                <a:path w="633730" h="350520">
                  <a:moveTo>
                    <a:pt x="422999" y="280719"/>
                  </a:moveTo>
                  <a:lnTo>
                    <a:pt x="422491" y="286053"/>
                  </a:lnTo>
                  <a:lnTo>
                    <a:pt x="421094" y="291133"/>
                  </a:lnTo>
                  <a:lnTo>
                    <a:pt x="419062" y="296213"/>
                  </a:lnTo>
                </a:path>
                <a:path w="633730" h="350520">
                  <a:moveTo>
                    <a:pt x="500850" y="185088"/>
                  </a:moveTo>
                  <a:lnTo>
                    <a:pt x="520723" y="195171"/>
                  </a:lnTo>
                  <a:lnTo>
                    <a:pt x="535822" y="208789"/>
                  </a:lnTo>
                  <a:lnTo>
                    <a:pt x="545373" y="225004"/>
                  </a:lnTo>
                  <a:lnTo>
                    <a:pt x="548602" y="242873"/>
                  </a:lnTo>
                </a:path>
                <a:path w="633730" h="350520">
                  <a:moveTo>
                    <a:pt x="613372" y="123366"/>
                  </a:moveTo>
                  <a:lnTo>
                    <a:pt x="609308" y="129456"/>
                  </a:lnTo>
                  <a:lnTo>
                    <a:pt x="604387" y="135129"/>
                  </a:lnTo>
                  <a:lnTo>
                    <a:pt x="598656" y="140350"/>
                  </a:lnTo>
                  <a:lnTo>
                    <a:pt x="592163" y="145083"/>
                  </a:lnTo>
                </a:path>
                <a:path w="633730" h="350520">
                  <a:moveTo>
                    <a:pt x="562445" y="42848"/>
                  </a:moveTo>
                  <a:lnTo>
                    <a:pt x="563207" y="46150"/>
                  </a:lnTo>
                  <a:lnTo>
                    <a:pt x="563588" y="49579"/>
                  </a:lnTo>
                  <a:lnTo>
                    <a:pt x="563461" y="53008"/>
                  </a:lnTo>
                </a:path>
                <a:path w="633730" h="350520">
                  <a:moveTo>
                    <a:pt x="426682" y="30783"/>
                  </a:moveTo>
                  <a:lnTo>
                    <a:pt x="429476" y="26084"/>
                  </a:lnTo>
                  <a:lnTo>
                    <a:pt x="433159" y="21766"/>
                  </a:lnTo>
                  <a:lnTo>
                    <a:pt x="437604" y="17829"/>
                  </a:lnTo>
                </a:path>
                <a:path w="633730" h="350520">
                  <a:moveTo>
                    <a:pt x="324955" y="37133"/>
                  </a:moveTo>
                  <a:lnTo>
                    <a:pt x="325971" y="33196"/>
                  </a:lnTo>
                  <a:lnTo>
                    <a:pt x="327749" y="29386"/>
                  </a:lnTo>
                  <a:lnTo>
                    <a:pt x="330162" y="25830"/>
                  </a:lnTo>
                </a:path>
                <a:path w="633730" h="350520">
                  <a:moveTo>
                    <a:pt x="205448" y="40943"/>
                  </a:moveTo>
                  <a:lnTo>
                    <a:pt x="212306" y="43991"/>
                  </a:lnTo>
                  <a:lnTo>
                    <a:pt x="218783" y="47674"/>
                  </a:lnTo>
                  <a:lnTo>
                    <a:pt x="224498" y="51865"/>
                  </a:lnTo>
                </a:path>
                <a:path w="633730" h="350520">
                  <a:moveTo>
                    <a:pt x="60541" y="126922"/>
                  </a:moveTo>
                  <a:lnTo>
                    <a:pt x="59017" y="123112"/>
                  </a:lnTo>
                  <a:lnTo>
                    <a:pt x="57874" y="119302"/>
                  </a:lnTo>
                  <a:lnTo>
                    <a:pt x="57239" y="115365"/>
                  </a:lnTo>
                </a:path>
              </a:pathLst>
            </a:custGeom>
            <a:ln w="2438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2968751" y="1319783"/>
            <a:ext cx="643255" cy="360045"/>
          </a:xfrm>
          <a:prstGeom prst="rect">
            <a:avLst/>
          </a:prstGeom>
          <a:solidFill>
            <a:srgbClr val="9EDFFD"/>
          </a:solidFill>
          <a:ln w="24383">
            <a:solidFill>
              <a:srgbClr val="385D89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635"/>
              </a:spcBef>
            </a:pPr>
            <a:r>
              <a:rPr sz="1200" b="1" spc="-5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ШАГ</a:t>
            </a:r>
            <a:r>
              <a:rPr sz="1200" b="1" spc="-4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260847" y="1325880"/>
            <a:ext cx="643255" cy="360045"/>
          </a:xfrm>
          <a:prstGeom prst="rect">
            <a:avLst/>
          </a:prstGeom>
          <a:solidFill>
            <a:srgbClr val="9EDFFD"/>
          </a:solidFill>
          <a:ln w="24383">
            <a:solidFill>
              <a:srgbClr val="385D89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625"/>
              </a:spcBef>
            </a:pPr>
            <a:r>
              <a:rPr sz="1200" b="1" spc="-5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ШАГ</a:t>
            </a:r>
            <a:r>
              <a:rPr sz="1200" b="1" spc="-4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522464" y="1380744"/>
            <a:ext cx="643255" cy="363220"/>
          </a:xfrm>
          <a:prstGeom prst="rect">
            <a:avLst/>
          </a:prstGeom>
          <a:solidFill>
            <a:srgbClr val="9EDFFD"/>
          </a:solidFill>
          <a:ln w="24384">
            <a:solidFill>
              <a:srgbClr val="385D89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123190">
              <a:lnSpc>
                <a:spcPct val="100000"/>
              </a:lnSpc>
              <a:spcBef>
                <a:spcPts val="640"/>
              </a:spcBef>
            </a:pPr>
            <a:r>
              <a:rPr sz="1200" b="1" spc="-5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ШАГ</a:t>
            </a:r>
            <a:r>
              <a:rPr sz="1200" b="1" spc="-4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4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78991" y="3368040"/>
            <a:ext cx="643255" cy="360045"/>
          </a:xfrm>
          <a:prstGeom prst="rect">
            <a:avLst/>
          </a:prstGeom>
          <a:solidFill>
            <a:srgbClr val="9EDFFD"/>
          </a:solidFill>
          <a:ln w="24384">
            <a:solidFill>
              <a:srgbClr val="385D89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120015">
              <a:lnSpc>
                <a:spcPct val="100000"/>
              </a:lnSpc>
              <a:spcBef>
                <a:spcPts val="635"/>
              </a:spcBef>
            </a:pPr>
            <a:r>
              <a:rPr sz="1200" b="1" spc="-5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ШАГ</a:t>
            </a:r>
            <a:r>
              <a:rPr sz="1200" b="1" spc="-4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5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871852" y="140703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Calibri" panose="020f0502020204030204"/>
                <a:cs typeface="Calibri" panose="020f0502020204030204"/>
              </a:rPr>
              <a:t>1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904452" y="1345297"/>
            <a:ext cx="676275" cy="320040"/>
          </a:xfrm>
          <a:custGeom>
            <a:rect l="l" t="t" r="r" b="b"/>
            <a:pathLst>
              <a:path w="676275" h="320039">
                <a:moveTo>
                  <a:pt x="61122" y="105296"/>
                </a:moveTo>
                <a:lnTo>
                  <a:pt x="81728" y="54957"/>
                </a:lnTo>
                <a:lnTo>
                  <a:pt x="151673" y="28715"/>
                </a:lnTo>
                <a:lnTo>
                  <a:pt x="169287" y="28136"/>
                </a:lnTo>
                <a:lnTo>
                  <a:pt x="186662" y="29414"/>
                </a:lnTo>
                <a:lnTo>
                  <a:pt x="203465" y="32502"/>
                </a:lnTo>
                <a:lnTo>
                  <a:pt x="219364" y="37351"/>
                </a:lnTo>
                <a:lnTo>
                  <a:pt x="240454" y="20877"/>
                </a:lnTo>
                <a:lnTo>
                  <a:pt x="268735" y="11189"/>
                </a:lnTo>
                <a:lnTo>
                  <a:pt x="300589" y="9026"/>
                </a:lnTo>
                <a:lnTo>
                  <a:pt x="332394" y="15126"/>
                </a:lnTo>
                <a:lnTo>
                  <a:pt x="339506" y="17539"/>
                </a:lnTo>
                <a:lnTo>
                  <a:pt x="345983" y="20587"/>
                </a:lnTo>
                <a:lnTo>
                  <a:pt x="351825" y="24270"/>
                </a:lnTo>
                <a:lnTo>
                  <a:pt x="368474" y="10497"/>
                </a:lnTo>
                <a:lnTo>
                  <a:pt x="391290" y="2188"/>
                </a:lnTo>
                <a:lnTo>
                  <a:pt x="417298" y="0"/>
                </a:lnTo>
                <a:lnTo>
                  <a:pt x="443519" y="4585"/>
                </a:lnTo>
                <a:lnTo>
                  <a:pt x="450248" y="7052"/>
                </a:lnTo>
                <a:lnTo>
                  <a:pt x="456489" y="10031"/>
                </a:lnTo>
                <a:lnTo>
                  <a:pt x="462182" y="13462"/>
                </a:lnTo>
                <a:lnTo>
                  <a:pt x="467268" y="17285"/>
                </a:lnTo>
                <a:lnTo>
                  <a:pt x="490983" y="5266"/>
                </a:lnTo>
                <a:lnTo>
                  <a:pt x="519068" y="188"/>
                </a:lnTo>
                <a:lnTo>
                  <a:pt x="548082" y="2230"/>
                </a:lnTo>
                <a:lnTo>
                  <a:pt x="574583" y="11570"/>
                </a:lnTo>
                <a:lnTo>
                  <a:pt x="583824" y="17571"/>
                </a:lnTo>
                <a:lnTo>
                  <a:pt x="591268" y="24429"/>
                </a:lnTo>
                <a:lnTo>
                  <a:pt x="596782" y="32002"/>
                </a:lnTo>
                <a:lnTo>
                  <a:pt x="600237" y="40145"/>
                </a:lnTo>
                <a:lnTo>
                  <a:pt x="629854" y="49770"/>
                </a:lnTo>
                <a:lnTo>
                  <a:pt x="650767" y="65418"/>
                </a:lnTo>
                <a:lnTo>
                  <a:pt x="661084" y="84972"/>
                </a:lnTo>
                <a:lnTo>
                  <a:pt x="658911" y="106312"/>
                </a:lnTo>
                <a:lnTo>
                  <a:pt x="657895" y="108725"/>
                </a:lnTo>
                <a:lnTo>
                  <a:pt x="656625" y="111138"/>
                </a:lnTo>
                <a:lnTo>
                  <a:pt x="655101" y="113424"/>
                </a:lnTo>
                <a:lnTo>
                  <a:pt x="673637" y="137745"/>
                </a:lnTo>
                <a:lnTo>
                  <a:pt x="663227" y="188720"/>
                </a:lnTo>
                <a:lnTo>
                  <a:pt x="624212" y="214054"/>
                </a:lnTo>
                <a:lnTo>
                  <a:pt x="585886" y="222644"/>
                </a:lnTo>
                <a:lnTo>
                  <a:pt x="578494" y="245264"/>
                </a:lnTo>
                <a:lnTo>
                  <a:pt x="558851" y="263681"/>
                </a:lnTo>
                <a:lnTo>
                  <a:pt x="529897" y="276026"/>
                </a:lnTo>
                <a:lnTo>
                  <a:pt x="494573" y="280429"/>
                </a:lnTo>
                <a:lnTo>
                  <a:pt x="482119" y="279790"/>
                </a:lnTo>
                <a:lnTo>
                  <a:pt x="469999" y="278080"/>
                </a:lnTo>
                <a:lnTo>
                  <a:pt x="458354" y="275322"/>
                </a:lnTo>
                <a:lnTo>
                  <a:pt x="447329" y="271539"/>
                </a:lnTo>
                <a:lnTo>
                  <a:pt x="427464" y="295469"/>
                </a:lnTo>
                <a:lnTo>
                  <a:pt x="396037" y="312005"/>
                </a:lnTo>
                <a:lnTo>
                  <a:pt x="357300" y="319706"/>
                </a:lnTo>
                <a:lnTo>
                  <a:pt x="315503" y="317132"/>
                </a:lnTo>
                <a:lnTo>
                  <a:pt x="298553" y="312775"/>
                </a:lnTo>
                <a:lnTo>
                  <a:pt x="283150" y="306655"/>
                </a:lnTo>
                <a:lnTo>
                  <a:pt x="269605" y="298916"/>
                </a:lnTo>
                <a:lnTo>
                  <a:pt x="258226" y="289700"/>
                </a:lnTo>
                <a:lnTo>
                  <a:pt x="212967" y="300106"/>
                </a:lnTo>
                <a:lnTo>
                  <a:pt x="166659" y="298559"/>
                </a:lnTo>
                <a:lnTo>
                  <a:pt x="124638" y="285914"/>
                </a:lnTo>
                <a:lnTo>
                  <a:pt x="92237" y="263030"/>
                </a:lnTo>
                <a:lnTo>
                  <a:pt x="91856" y="262522"/>
                </a:lnTo>
                <a:lnTo>
                  <a:pt x="91348" y="262141"/>
                </a:lnTo>
                <a:lnTo>
                  <a:pt x="90967" y="261633"/>
                </a:lnTo>
                <a:lnTo>
                  <a:pt x="63940" y="260193"/>
                </a:lnTo>
                <a:lnTo>
                  <a:pt x="40675" y="252489"/>
                </a:lnTo>
                <a:lnTo>
                  <a:pt x="23602" y="239738"/>
                </a:lnTo>
                <a:lnTo>
                  <a:pt x="15148" y="223152"/>
                </a:lnTo>
                <a:lnTo>
                  <a:pt x="15055" y="213657"/>
                </a:lnTo>
                <a:lnTo>
                  <a:pt x="18117" y="204436"/>
                </a:lnTo>
                <a:lnTo>
                  <a:pt x="24203" y="195810"/>
                </a:lnTo>
                <a:lnTo>
                  <a:pt x="33182" y="188100"/>
                </a:lnTo>
                <a:lnTo>
                  <a:pt x="12977" y="176498"/>
                </a:lnTo>
                <a:lnTo>
                  <a:pt x="1654" y="161288"/>
                </a:lnTo>
                <a:lnTo>
                  <a:pt x="0" y="144434"/>
                </a:lnTo>
                <a:lnTo>
                  <a:pt x="8798" y="127902"/>
                </a:lnTo>
                <a:lnTo>
                  <a:pt x="18466" y="119582"/>
                </a:lnTo>
                <a:lnTo>
                  <a:pt x="30706" y="113059"/>
                </a:lnTo>
                <a:lnTo>
                  <a:pt x="44946" y="108561"/>
                </a:lnTo>
                <a:lnTo>
                  <a:pt x="60614" y="106312"/>
                </a:lnTo>
                <a:lnTo>
                  <a:pt x="61122" y="105296"/>
                </a:lnTo>
                <a:close/>
              </a:path>
              <a:path w="676275" h="320039">
                <a:moveTo>
                  <a:pt x="73568" y="192799"/>
                </a:moveTo>
                <a:lnTo>
                  <a:pt x="63214" y="192778"/>
                </a:lnTo>
                <a:lnTo>
                  <a:pt x="53026" y="191768"/>
                </a:lnTo>
                <a:lnTo>
                  <a:pt x="43172" y="189781"/>
                </a:lnTo>
                <a:lnTo>
                  <a:pt x="33817" y="186830"/>
                </a:lnTo>
              </a:path>
              <a:path w="676275" h="320039">
                <a:moveTo>
                  <a:pt x="108493" y="257442"/>
                </a:moveTo>
                <a:lnTo>
                  <a:pt x="103032" y="258839"/>
                </a:lnTo>
                <a:lnTo>
                  <a:pt x="97190" y="259728"/>
                </a:lnTo>
                <a:lnTo>
                  <a:pt x="91221" y="260236"/>
                </a:lnTo>
              </a:path>
              <a:path w="676275" h="320039">
                <a:moveTo>
                  <a:pt x="258099" y="288430"/>
                </a:moveTo>
                <a:lnTo>
                  <a:pt x="253908" y="284366"/>
                </a:lnTo>
                <a:lnTo>
                  <a:pt x="250479" y="280048"/>
                </a:lnTo>
                <a:lnTo>
                  <a:pt x="247685" y="275603"/>
                </a:lnTo>
              </a:path>
              <a:path w="676275" h="320039">
                <a:moveTo>
                  <a:pt x="451520" y="256299"/>
                </a:moveTo>
                <a:lnTo>
                  <a:pt x="450885" y="261125"/>
                </a:lnTo>
                <a:lnTo>
                  <a:pt x="449488" y="265824"/>
                </a:lnTo>
                <a:lnTo>
                  <a:pt x="447329" y="270523"/>
                </a:lnTo>
              </a:path>
              <a:path w="676275" h="320039">
                <a:moveTo>
                  <a:pt x="534578" y="168923"/>
                </a:moveTo>
                <a:lnTo>
                  <a:pt x="555805" y="178143"/>
                </a:lnTo>
                <a:lnTo>
                  <a:pt x="571900" y="190577"/>
                </a:lnTo>
                <a:lnTo>
                  <a:pt x="582066" y="205392"/>
                </a:lnTo>
                <a:lnTo>
                  <a:pt x="585505" y="221755"/>
                </a:lnTo>
              </a:path>
              <a:path w="676275" h="320039">
                <a:moveTo>
                  <a:pt x="654720" y="112662"/>
                </a:moveTo>
                <a:lnTo>
                  <a:pt x="650420" y="118205"/>
                </a:lnTo>
                <a:lnTo>
                  <a:pt x="645179" y="123378"/>
                </a:lnTo>
                <a:lnTo>
                  <a:pt x="639058" y="128146"/>
                </a:lnTo>
                <a:lnTo>
                  <a:pt x="632114" y="132474"/>
                </a:lnTo>
              </a:path>
              <a:path w="676275" h="320039">
                <a:moveTo>
                  <a:pt x="600364" y="39129"/>
                </a:moveTo>
                <a:lnTo>
                  <a:pt x="601126" y="42177"/>
                </a:lnTo>
                <a:lnTo>
                  <a:pt x="601634" y="45352"/>
                </a:lnTo>
                <a:lnTo>
                  <a:pt x="601507" y="48400"/>
                </a:lnTo>
              </a:path>
              <a:path w="676275" h="320039">
                <a:moveTo>
                  <a:pt x="455457" y="28207"/>
                </a:moveTo>
                <a:lnTo>
                  <a:pt x="458505" y="23889"/>
                </a:lnTo>
                <a:lnTo>
                  <a:pt x="462315" y="19825"/>
                </a:lnTo>
                <a:lnTo>
                  <a:pt x="467141" y="16269"/>
                </a:lnTo>
              </a:path>
              <a:path w="676275" h="320039">
                <a:moveTo>
                  <a:pt x="346872" y="33795"/>
                </a:moveTo>
                <a:lnTo>
                  <a:pt x="348015" y="30239"/>
                </a:lnTo>
                <a:lnTo>
                  <a:pt x="349920" y="26810"/>
                </a:lnTo>
                <a:lnTo>
                  <a:pt x="352460" y="23508"/>
                </a:lnTo>
              </a:path>
              <a:path w="676275" h="320039">
                <a:moveTo>
                  <a:pt x="219364" y="37351"/>
                </a:moveTo>
                <a:lnTo>
                  <a:pt x="226730" y="40145"/>
                </a:lnTo>
                <a:lnTo>
                  <a:pt x="233588" y="43447"/>
                </a:lnTo>
                <a:lnTo>
                  <a:pt x="239684" y="47384"/>
                </a:lnTo>
              </a:path>
              <a:path w="676275" h="320039">
                <a:moveTo>
                  <a:pt x="64678" y="115837"/>
                </a:moveTo>
                <a:lnTo>
                  <a:pt x="63027" y="112408"/>
                </a:lnTo>
                <a:lnTo>
                  <a:pt x="61884" y="108852"/>
                </a:lnTo>
                <a:lnTo>
                  <a:pt x="61122" y="105296"/>
                </a:lnTo>
              </a:path>
            </a:pathLst>
          </a:custGeom>
          <a:ln w="2438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4148454" y="133324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Calibri" panose="020f0502020204030204"/>
                <a:cs typeface="Calibri" panose="020f0502020204030204"/>
              </a:rPr>
              <a:t>2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6086647" y="1357389"/>
            <a:ext cx="655320" cy="375285"/>
            <a:chOff x="6086647" y="1357389"/>
            <a:chExt cx="655320" cy="375285"/>
          </a:xfrm>
        </p:grpSpPr>
        <p:sp>
          <p:nvSpPr>
            <p:cNvPr id="74" name="object 74"/>
            <p:cNvSpPr/>
            <p:nvPr/>
          </p:nvSpPr>
          <p:spPr>
            <a:xfrm>
              <a:off x="6099029" y="1369772"/>
              <a:ext cx="630555" cy="350520"/>
            </a:xfrm>
            <a:custGeom>
              <a:rect l="l" t="t" r="r" b="b"/>
              <a:pathLst>
                <a:path w="630554" h="350519">
                  <a:moveTo>
                    <a:pt x="56913" y="115365"/>
                  </a:moveTo>
                  <a:lnTo>
                    <a:pt x="76186" y="60199"/>
                  </a:lnTo>
                  <a:lnTo>
                    <a:pt x="141368" y="31418"/>
                  </a:lnTo>
                  <a:lnTo>
                    <a:pt x="157841" y="30763"/>
                  </a:lnTo>
                  <a:lnTo>
                    <a:pt x="174087" y="32180"/>
                  </a:lnTo>
                  <a:lnTo>
                    <a:pt x="189785" y="35597"/>
                  </a:lnTo>
                  <a:lnTo>
                    <a:pt x="204614" y="40943"/>
                  </a:lnTo>
                  <a:lnTo>
                    <a:pt x="224190" y="22881"/>
                  </a:lnTo>
                  <a:lnTo>
                    <a:pt x="250541" y="12273"/>
                  </a:lnTo>
                  <a:lnTo>
                    <a:pt x="280249" y="9904"/>
                  </a:lnTo>
                  <a:lnTo>
                    <a:pt x="309897" y="16559"/>
                  </a:lnTo>
                  <a:lnTo>
                    <a:pt x="316501" y="19226"/>
                  </a:lnTo>
                  <a:lnTo>
                    <a:pt x="322597" y="22655"/>
                  </a:lnTo>
                  <a:lnTo>
                    <a:pt x="327931" y="26592"/>
                  </a:lnTo>
                  <a:lnTo>
                    <a:pt x="343521" y="11521"/>
                  </a:lnTo>
                  <a:lnTo>
                    <a:pt x="364825" y="2414"/>
                  </a:lnTo>
                  <a:lnTo>
                    <a:pt x="389082" y="0"/>
                  </a:lnTo>
                  <a:lnTo>
                    <a:pt x="413529" y="5002"/>
                  </a:lnTo>
                  <a:lnTo>
                    <a:pt x="419806" y="7737"/>
                  </a:lnTo>
                  <a:lnTo>
                    <a:pt x="425642" y="10971"/>
                  </a:lnTo>
                  <a:lnTo>
                    <a:pt x="430978" y="14682"/>
                  </a:lnTo>
                  <a:lnTo>
                    <a:pt x="435754" y="18845"/>
                  </a:lnTo>
                  <a:lnTo>
                    <a:pt x="457836" y="5713"/>
                  </a:lnTo>
                  <a:lnTo>
                    <a:pt x="484014" y="176"/>
                  </a:lnTo>
                  <a:lnTo>
                    <a:pt x="511049" y="2450"/>
                  </a:lnTo>
                  <a:lnTo>
                    <a:pt x="535703" y="12749"/>
                  </a:lnTo>
                  <a:lnTo>
                    <a:pt x="544347" y="19292"/>
                  </a:lnTo>
                  <a:lnTo>
                    <a:pt x="551324" y="26798"/>
                  </a:lnTo>
                  <a:lnTo>
                    <a:pt x="556492" y="35091"/>
                  </a:lnTo>
                  <a:lnTo>
                    <a:pt x="559706" y="43991"/>
                  </a:lnTo>
                  <a:lnTo>
                    <a:pt x="587295" y="54536"/>
                  </a:lnTo>
                  <a:lnTo>
                    <a:pt x="606776" y="71677"/>
                  </a:lnTo>
                  <a:lnTo>
                    <a:pt x="616374" y="93104"/>
                  </a:lnTo>
                  <a:lnTo>
                    <a:pt x="614316" y="116508"/>
                  </a:lnTo>
                  <a:lnTo>
                    <a:pt x="613427" y="119048"/>
                  </a:lnTo>
                  <a:lnTo>
                    <a:pt x="612157" y="121715"/>
                  </a:lnTo>
                  <a:lnTo>
                    <a:pt x="610760" y="124255"/>
                  </a:lnTo>
                  <a:lnTo>
                    <a:pt x="628050" y="150933"/>
                  </a:lnTo>
                  <a:lnTo>
                    <a:pt x="618386" y="206765"/>
                  </a:lnTo>
                  <a:lnTo>
                    <a:pt x="582052" y="234459"/>
                  </a:lnTo>
                  <a:lnTo>
                    <a:pt x="546244" y="243889"/>
                  </a:lnTo>
                  <a:lnTo>
                    <a:pt x="539396" y="268648"/>
                  </a:lnTo>
                  <a:lnTo>
                    <a:pt x="521082" y="288799"/>
                  </a:lnTo>
                  <a:lnTo>
                    <a:pt x="494077" y="302307"/>
                  </a:lnTo>
                  <a:lnTo>
                    <a:pt x="461154" y="307135"/>
                  </a:lnTo>
                  <a:lnTo>
                    <a:pt x="449536" y="306449"/>
                  </a:lnTo>
                  <a:lnTo>
                    <a:pt x="438215" y="304595"/>
                  </a:lnTo>
                  <a:lnTo>
                    <a:pt x="427347" y="301599"/>
                  </a:lnTo>
                  <a:lnTo>
                    <a:pt x="417085" y="297483"/>
                  </a:lnTo>
                  <a:lnTo>
                    <a:pt x="398555" y="323623"/>
                  </a:lnTo>
                  <a:lnTo>
                    <a:pt x="369238" y="341727"/>
                  </a:lnTo>
                  <a:lnTo>
                    <a:pt x="333111" y="350186"/>
                  </a:lnTo>
                  <a:lnTo>
                    <a:pt x="294149" y="347394"/>
                  </a:lnTo>
                  <a:lnTo>
                    <a:pt x="278366" y="342586"/>
                  </a:lnTo>
                  <a:lnTo>
                    <a:pt x="263987" y="335885"/>
                  </a:lnTo>
                  <a:lnTo>
                    <a:pt x="251323" y="327445"/>
                  </a:lnTo>
                  <a:lnTo>
                    <a:pt x="240682" y="317422"/>
                  </a:lnTo>
                  <a:lnTo>
                    <a:pt x="198528" y="328769"/>
                  </a:lnTo>
                  <a:lnTo>
                    <a:pt x="155386" y="327042"/>
                  </a:lnTo>
                  <a:lnTo>
                    <a:pt x="116220" y="313172"/>
                  </a:lnTo>
                  <a:lnTo>
                    <a:pt x="85996" y="288085"/>
                  </a:lnTo>
                  <a:lnTo>
                    <a:pt x="85615" y="287577"/>
                  </a:lnTo>
                  <a:lnTo>
                    <a:pt x="85234" y="287069"/>
                  </a:lnTo>
                  <a:lnTo>
                    <a:pt x="84853" y="286561"/>
                  </a:lnTo>
                  <a:lnTo>
                    <a:pt x="59638" y="284976"/>
                  </a:lnTo>
                  <a:lnTo>
                    <a:pt x="37911" y="276544"/>
                  </a:lnTo>
                  <a:lnTo>
                    <a:pt x="21971" y="262612"/>
                  </a:lnTo>
                  <a:lnTo>
                    <a:pt x="14114" y="244524"/>
                  </a:lnTo>
                  <a:lnTo>
                    <a:pt x="14019" y="234029"/>
                  </a:lnTo>
                  <a:lnTo>
                    <a:pt x="16877" y="223902"/>
                  </a:lnTo>
                  <a:lnTo>
                    <a:pt x="22544" y="214467"/>
                  </a:lnTo>
                  <a:lnTo>
                    <a:pt x="30878" y="206043"/>
                  </a:lnTo>
                  <a:lnTo>
                    <a:pt x="12092" y="193297"/>
                  </a:lnTo>
                  <a:lnTo>
                    <a:pt x="1557" y="176658"/>
                  </a:lnTo>
                  <a:lnTo>
                    <a:pt x="0" y="158234"/>
                  </a:lnTo>
                  <a:lnTo>
                    <a:pt x="8145" y="140130"/>
                  </a:lnTo>
                  <a:lnTo>
                    <a:pt x="17204" y="131028"/>
                  </a:lnTo>
                  <a:lnTo>
                    <a:pt x="28608" y="123890"/>
                  </a:lnTo>
                  <a:lnTo>
                    <a:pt x="41846" y="118967"/>
                  </a:lnTo>
                  <a:lnTo>
                    <a:pt x="56405" y="116508"/>
                  </a:lnTo>
                  <a:lnTo>
                    <a:pt x="56913" y="115365"/>
                  </a:lnTo>
                  <a:close/>
                </a:path>
                <a:path w="630554" h="350519">
                  <a:moveTo>
                    <a:pt x="68597" y="211123"/>
                  </a:moveTo>
                  <a:lnTo>
                    <a:pt x="58910" y="211147"/>
                  </a:lnTo>
                  <a:lnTo>
                    <a:pt x="49389" y="210075"/>
                  </a:lnTo>
                  <a:lnTo>
                    <a:pt x="40201" y="207908"/>
                  </a:lnTo>
                  <a:lnTo>
                    <a:pt x="31513" y="204646"/>
                  </a:lnTo>
                </a:path>
                <a:path w="630554" h="350519">
                  <a:moveTo>
                    <a:pt x="101236" y="281989"/>
                  </a:moveTo>
                  <a:lnTo>
                    <a:pt x="96029" y="283513"/>
                  </a:lnTo>
                  <a:lnTo>
                    <a:pt x="90568" y="284529"/>
                  </a:lnTo>
                  <a:lnTo>
                    <a:pt x="84980" y="285037"/>
                  </a:lnTo>
                </a:path>
                <a:path w="630554" h="350519">
                  <a:moveTo>
                    <a:pt x="240682" y="315898"/>
                  </a:moveTo>
                  <a:lnTo>
                    <a:pt x="236745" y="311580"/>
                  </a:lnTo>
                  <a:lnTo>
                    <a:pt x="233443" y="306754"/>
                  </a:lnTo>
                  <a:lnTo>
                    <a:pt x="230903" y="301801"/>
                  </a:lnTo>
                </a:path>
                <a:path w="630554" h="350519">
                  <a:moveTo>
                    <a:pt x="421022" y="280719"/>
                  </a:moveTo>
                  <a:lnTo>
                    <a:pt x="420514" y="286053"/>
                  </a:lnTo>
                  <a:lnTo>
                    <a:pt x="419117" y="291133"/>
                  </a:lnTo>
                  <a:lnTo>
                    <a:pt x="417085" y="296213"/>
                  </a:lnTo>
                </a:path>
              </a:pathLst>
            </a:custGeom>
            <a:ln w="2438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4"/>
            <a:stretch>
              <a:fillRect/>
            </a:stretch>
          </p:blipFill>
          <p:spPr>
            <a:xfrm>
              <a:off x="6585330" y="1480947"/>
              <a:ext cx="136398" cy="14389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6156070" y="1387602"/>
              <a:ext cx="504190" cy="109220"/>
            </a:xfrm>
            <a:custGeom>
              <a:rect l="l" t="t" r="r" b="b"/>
              <a:pathLst>
                <a:path w="504190" h="109219">
                  <a:moveTo>
                    <a:pt x="502665" y="25019"/>
                  </a:moveTo>
                  <a:lnTo>
                    <a:pt x="503554" y="28321"/>
                  </a:lnTo>
                  <a:lnTo>
                    <a:pt x="503935" y="31750"/>
                  </a:lnTo>
                  <a:lnTo>
                    <a:pt x="503808" y="35178"/>
                  </a:lnTo>
                </a:path>
                <a:path w="504190" h="109219">
                  <a:moveTo>
                    <a:pt x="367664" y="12953"/>
                  </a:moveTo>
                  <a:lnTo>
                    <a:pt x="370458" y="8255"/>
                  </a:lnTo>
                  <a:lnTo>
                    <a:pt x="374014" y="3937"/>
                  </a:lnTo>
                  <a:lnTo>
                    <a:pt x="378459" y="0"/>
                  </a:lnTo>
                </a:path>
                <a:path w="504190" h="109219">
                  <a:moveTo>
                    <a:pt x="266318" y="19303"/>
                  </a:moveTo>
                  <a:lnTo>
                    <a:pt x="267462" y="15367"/>
                  </a:lnTo>
                  <a:lnTo>
                    <a:pt x="269239" y="11557"/>
                  </a:lnTo>
                  <a:lnTo>
                    <a:pt x="271652" y="8000"/>
                  </a:lnTo>
                </a:path>
                <a:path w="504190" h="109219">
                  <a:moveTo>
                    <a:pt x="147446" y="23113"/>
                  </a:moveTo>
                  <a:lnTo>
                    <a:pt x="154304" y="26162"/>
                  </a:lnTo>
                  <a:lnTo>
                    <a:pt x="160654" y="29845"/>
                  </a:lnTo>
                  <a:lnTo>
                    <a:pt x="166369" y="34036"/>
                  </a:lnTo>
                </a:path>
                <a:path w="504190" h="109219">
                  <a:moveTo>
                    <a:pt x="3301" y="109093"/>
                  </a:moveTo>
                  <a:lnTo>
                    <a:pt x="1777" y="105283"/>
                  </a:lnTo>
                  <a:lnTo>
                    <a:pt x="634" y="101473"/>
                  </a:lnTo>
                  <a:lnTo>
                    <a:pt x="0" y="97536"/>
                  </a:lnTo>
                </a:path>
              </a:pathLst>
            </a:custGeom>
            <a:ln w="2438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6322314" y="137236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Calibri" panose="020f0502020204030204"/>
                <a:cs typeface="Calibri" panose="020f0502020204030204"/>
              </a:rPr>
              <a:t>3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915027" y="3316604"/>
            <a:ext cx="2926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>
                <a:latin typeface="Calibri" panose="020f0502020204030204"/>
                <a:cs typeface="Calibri" panose="020f0502020204030204"/>
              </a:rPr>
              <a:t>Предложения</a:t>
            </a:r>
            <a:r>
              <a:rPr sz="1800" b="1" spc="-3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>
                <a:latin typeface="Calibri" panose="020f0502020204030204"/>
                <a:cs typeface="Calibri" panose="020f0502020204030204"/>
              </a:rPr>
              <a:t>по </a:t>
            </a:r>
            <a:r>
              <a:rPr sz="1800" b="1" spc="-10">
                <a:latin typeface="Calibri" panose="020f0502020204030204"/>
                <a:cs typeface="Calibri" panose="020f0502020204030204"/>
              </a:rPr>
              <a:t>улучшению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aphicFrame>
        <p:nvGraphicFramePr>
          <p:cNvPr id="79" name="object 79"/>
          <p:cNvGraphicFramePr>
            <a:graphicFrameLocks noGrp="1"/>
          </p:cNvGraphicFramePr>
          <p:nvPr/>
        </p:nvGraphicFramePr>
        <p:xfrm>
          <a:off x="4050284" y="3723640"/>
          <a:ext cx="4593590" cy="2056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3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 vert="horz" wrap="square"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r>
                        <a:rPr sz="1200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5">
                          <a:latin typeface="Times New Roman" panose="02020603050405020304"/>
                          <a:cs typeface="Times New Roman" panose="02020603050405020304"/>
                        </a:rPr>
                        <a:t>Создавать</a:t>
                      </a:r>
                      <a:r>
                        <a:rPr sz="1200" spc="-1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5">
                          <a:latin typeface="Times New Roman" panose="02020603050405020304"/>
                          <a:cs typeface="Times New Roman" panose="02020603050405020304"/>
                        </a:rPr>
                        <a:t>условия</a:t>
                      </a:r>
                      <a:r>
                        <a:rPr sz="1200" spc="-2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10">
                          <a:latin typeface="Times New Roman" panose="02020603050405020304"/>
                          <a:cs typeface="Times New Roman" panose="02020603050405020304"/>
                        </a:rPr>
                        <a:t>для</a:t>
                      </a:r>
                      <a:r>
                        <a:rPr sz="1200" spc="1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5">
                          <a:latin typeface="Times New Roman" panose="02020603050405020304"/>
                          <a:cs typeface="Times New Roman" panose="02020603050405020304"/>
                        </a:rPr>
                        <a:t>обеспечения</a:t>
                      </a:r>
                      <a:r>
                        <a:rPr sz="1200" spc="1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5">
                          <a:latin typeface="Times New Roman" panose="02020603050405020304"/>
                          <a:cs typeface="Times New Roman" panose="02020603050405020304"/>
                        </a:rPr>
                        <a:t>индивидуализации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образовательной</a:t>
                      </a:r>
                      <a:r>
                        <a:rPr sz="1200" spc="-7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и воспитательной</a:t>
                      </a:r>
                      <a:r>
                        <a:rPr sz="1200" spc="-7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5">
                          <a:latin typeface="Times New Roman" panose="02020603050405020304"/>
                          <a:cs typeface="Times New Roman" panose="02020603050405020304"/>
                        </a:rPr>
                        <a:t>деятельности</a:t>
                      </a:r>
                      <a:r>
                        <a:rPr sz="1200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sz="1200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5">
                          <a:latin typeface="Times New Roman" panose="02020603050405020304"/>
                          <a:cs typeface="Times New Roman" panose="02020603050405020304"/>
                        </a:rPr>
                        <a:t>ДОУ,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 vert="horz" wrap="square"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2. Продолжать</a:t>
                      </a:r>
                      <a:r>
                        <a:rPr sz="1200" spc="-3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5">
                          <a:latin typeface="Times New Roman" panose="02020603050405020304"/>
                          <a:cs typeface="Times New Roman" panose="02020603050405020304"/>
                        </a:rPr>
                        <a:t>разрабатывать</a:t>
                      </a:r>
                      <a:r>
                        <a:rPr sz="1200" spc="2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200" spc="-1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5">
                          <a:latin typeface="Times New Roman" panose="02020603050405020304"/>
                          <a:cs typeface="Times New Roman" panose="02020603050405020304"/>
                        </a:rPr>
                        <a:t>внедрять </a:t>
                      </a:r>
                      <a:r>
                        <a:rPr sz="1200" spc="5">
                          <a:latin typeface="Times New Roman" panose="02020603050405020304"/>
                          <a:cs typeface="Times New Roman" panose="02020603050405020304"/>
                        </a:rPr>
                        <a:t>новые</a:t>
                      </a:r>
                      <a:r>
                        <a:rPr sz="1200" spc="-4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5">
                          <a:latin typeface="Times New Roman" panose="02020603050405020304"/>
                          <a:cs typeface="Times New Roman" panose="02020603050405020304"/>
                        </a:rPr>
                        <a:t>подходы 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к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взаимодействию</a:t>
                      </a:r>
                      <a:r>
                        <a:rPr sz="1200" spc="-6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5">
                          <a:latin typeface="Times New Roman" panose="02020603050405020304"/>
                          <a:cs typeface="Times New Roman" panose="02020603050405020304"/>
                        </a:rPr>
                        <a:t>ДОУ</a:t>
                      </a:r>
                      <a:r>
                        <a:rPr sz="1200" spc="-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sz="1200" spc="-1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5">
                          <a:latin typeface="Times New Roman" panose="02020603050405020304"/>
                          <a:cs typeface="Times New Roman" panose="02020603050405020304"/>
                        </a:rPr>
                        <a:t>семьями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275" marB="0"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 vert="horz" wrap="square"/>
                    <a:lstStyle/>
                    <a:p>
                      <a:pPr marL="92710" marR="1866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3. Совместно</a:t>
                      </a:r>
                      <a:r>
                        <a:rPr sz="1200" spc="-4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5">
                          <a:latin typeface="Times New Roman" panose="02020603050405020304"/>
                          <a:cs typeface="Times New Roman" panose="02020603050405020304"/>
                        </a:rPr>
                        <a:t>со</a:t>
                      </a:r>
                      <a:r>
                        <a:rPr sz="1200" spc="1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всеми</a:t>
                      </a:r>
                      <a:r>
                        <a:rPr sz="1200" spc="-1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педагогами</a:t>
                      </a:r>
                      <a:r>
                        <a:rPr sz="1200" spc="-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5">
                          <a:latin typeface="Times New Roman" panose="02020603050405020304"/>
                          <a:cs typeface="Times New Roman" panose="02020603050405020304"/>
                        </a:rPr>
                        <a:t>ДОУ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 организовать</a:t>
                      </a:r>
                      <a:r>
                        <a:rPr sz="1200" spc="-8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10">
                          <a:latin typeface="Times New Roman" panose="02020603050405020304"/>
                          <a:cs typeface="Times New Roman" panose="02020603050405020304"/>
                        </a:rPr>
                        <a:t>обсуждение </a:t>
                      </a:r>
                      <a:r>
                        <a:rPr sz="1200" spc="-28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5">
                          <a:latin typeface="Times New Roman" panose="02020603050405020304"/>
                          <a:cs typeface="Times New Roman" panose="02020603050405020304"/>
                        </a:rPr>
                        <a:t>результатов</a:t>
                      </a:r>
                      <a:r>
                        <a:rPr sz="1200" spc="1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анкетирования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 vert="horz" wrap="square"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>
                          <a:latin typeface="Times New Roman" panose="02020603050405020304"/>
                          <a:cs typeface="Times New Roman" panose="02020603050405020304"/>
                        </a:rPr>
                        <a:t>4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.</a:t>
                      </a:r>
                      <a:r>
                        <a:rPr sz="1200" spc="-5">
                          <a:latin typeface="Times New Roman" panose="02020603050405020304"/>
                          <a:cs typeface="Times New Roman" panose="02020603050405020304"/>
                        </a:rPr>
                        <a:t> Ре</a:t>
                      </a:r>
                      <a:r>
                        <a:rPr sz="1200" spc="-10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лиз</a:t>
                      </a:r>
                      <a:r>
                        <a:rPr sz="1200" spc="20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200" spc="5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sz="1200" spc="-10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ть</a:t>
                      </a:r>
                      <a:r>
                        <a:rPr sz="1200" spc="-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ли</a:t>
                      </a:r>
                      <a:r>
                        <a:rPr sz="1200" spc="-5">
                          <a:latin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sz="1200" spc="20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200" spc="-10">
                          <a:latin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sz="1200" spc="5">
                          <a:latin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sz="1200" spc="35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200" spc="5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ор</a:t>
                      </a:r>
                      <a:r>
                        <a:rPr sz="1200" spc="-25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200" spc="-10">
                          <a:latin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нт</a:t>
                      </a:r>
                      <a:r>
                        <a:rPr sz="1200" spc="-20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ров</a:t>
                      </a:r>
                      <a:r>
                        <a:rPr sz="1200" spc="-10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sz="1200" spc="-20">
                          <a:latin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200" spc="5">
                          <a:latin typeface="Times New Roman" panose="02020603050405020304"/>
                          <a:cs typeface="Times New Roman" panose="02020603050405020304"/>
                        </a:rPr>
                        <a:t>г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200" spc="-8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5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з</a:t>
                      </a:r>
                      <a:r>
                        <a:rPr sz="1200" spc="-10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200" spc="5">
                          <a:latin typeface="Times New Roman" panose="02020603050405020304"/>
                          <a:cs typeface="Times New Roman" panose="02020603050405020304"/>
                        </a:rPr>
                        <a:t>м</a:t>
                      </a:r>
                      <a:r>
                        <a:rPr sz="1200" spc="20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200" spc="-15">
                          <a:latin typeface="Times New Roman" panose="02020603050405020304"/>
                          <a:cs typeface="Times New Roman" panose="02020603050405020304"/>
                        </a:rPr>
                        <a:t>д</a:t>
                      </a:r>
                      <a:r>
                        <a:rPr sz="1200" spc="-10">
                          <a:latin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й</a:t>
                      </a:r>
                      <a:r>
                        <a:rPr sz="1200" spc="-10">
                          <a:latin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sz="1200" spc="5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ия</a:t>
                      </a:r>
                      <a:r>
                        <a:rPr sz="1200" spc="-6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с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200" spc="-5">
                          <a:latin typeface="Times New Roman" panose="02020603050405020304"/>
                          <a:cs typeface="Times New Roman" panose="02020603050405020304"/>
                        </a:rPr>
                        <a:t>детьми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910" marB="0"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580">
                <a:tc>
                  <a:txBody>
                    <a:bodyPr vert="horz" wrap="square"/>
                    <a:lstStyle/>
                    <a:p>
                      <a:pPr marL="92710">
                        <a:lnSpc>
                          <a:spcPts val="1360"/>
                        </a:lnSpc>
                        <a:spcBef>
                          <a:spcPts val="330"/>
                        </a:spcBef>
                      </a:pP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5.</a:t>
                      </a:r>
                      <a:r>
                        <a:rPr sz="1200" spc="-5">
                          <a:latin typeface="Times New Roman" panose="02020603050405020304"/>
                          <a:cs typeface="Times New Roman" panose="02020603050405020304"/>
                        </a:rPr>
                        <a:t> Реализовать</a:t>
                      </a:r>
                      <a:r>
                        <a:rPr sz="1200" spc="-2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>
                          <a:latin typeface="Times New Roman" panose="02020603050405020304"/>
                          <a:cs typeface="Times New Roman" panose="02020603050405020304"/>
                        </a:rPr>
                        <a:t>современные</a:t>
                      </a:r>
                      <a:r>
                        <a:rPr sz="1200" spc="-4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5">
                          <a:latin typeface="Times New Roman" panose="02020603050405020304"/>
                          <a:cs typeface="Times New Roman" panose="02020603050405020304"/>
                        </a:rPr>
                        <a:t>развивающие</a:t>
                      </a:r>
                      <a:r>
                        <a:rPr sz="1200" spc="-2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spc="-5">
                          <a:latin typeface="Times New Roman" panose="02020603050405020304"/>
                          <a:cs typeface="Times New Roman" panose="02020603050405020304"/>
                        </a:rPr>
                        <a:t>технологии.</a:t>
                      </a: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0" name="object 80"/>
          <p:cNvGrpSpPr/>
          <p:nvPr/>
        </p:nvGrpSpPr>
        <p:grpSpPr>
          <a:xfrm>
            <a:off x="4050284" y="5924905"/>
            <a:ext cx="4594225" cy="389890"/>
            <a:chOff x="4050284" y="5924905"/>
            <a:chExt cx="4594225" cy="389890"/>
          </a:xfrm>
        </p:grpSpPr>
        <p:sp>
          <p:nvSpPr>
            <p:cNvPr id="81" name="object 81"/>
            <p:cNvSpPr/>
            <p:nvPr/>
          </p:nvSpPr>
          <p:spPr>
            <a:xfrm>
              <a:off x="4050284" y="5924905"/>
              <a:ext cx="4594225" cy="383540"/>
            </a:xfrm>
            <a:custGeom>
              <a:rect l="l" t="t" r="r" b="b"/>
              <a:pathLst>
                <a:path w="4594225" h="383539">
                  <a:moveTo>
                    <a:pt x="4593717" y="0"/>
                  </a:moveTo>
                  <a:lnTo>
                    <a:pt x="0" y="0"/>
                  </a:lnTo>
                  <a:lnTo>
                    <a:pt x="0" y="383171"/>
                  </a:lnTo>
                  <a:lnTo>
                    <a:pt x="4593717" y="383171"/>
                  </a:lnTo>
                  <a:lnTo>
                    <a:pt x="4593717" y="0"/>
                  </a:lnTo>
                  <a:close/>
                </a:path>
              </a:pathLst>
            </a:custGeom>
            <a:solidFill>
              <a:srgbClr val="4F8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050284" y="6301727"/>
              <a:ext cx="4594225" cy="12700"/>
            </a:xfrm>
            <a:custGeom>
              <a:rect l="l" t="t" r="r" b="b"/>
              <a:pathLst>
                <a:path w="4594225" h="12700">
                  <a:moveTo>
                    <a:pt x="0" y="12699"/>
                  </a:moveTo>
                  <a:lnTo>
                    <a:pt x="4593717" y="12699"/>
                  </a:lnTo>
                  <a:lnTo>
                    <a:pt x="4593717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4F81B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2250694" y="3397122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Calibri" panose="020f0502020204030204"/>
                <a:cs typeface="Calibri" panose="020f0502020204030204"/>
              </a:rPr>
              <a:t>5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8424636" y="1357518"/>
            <a:ext cx="676275" cy="328930"/>
          </a:xfrm>
          <a:custGeom>
            <a:rect l="l" t="t" r="r" b="b"/>
            <a:pathLst>
              <a:path w="676275" h="328930">
                <a:moveTo>
                  <a:pt x="61122" y="108315"/>
                </a:moveTo>
                <a:lnTo>
                  <a:pt x="81728" y="56514"/>
                </a:lnTo>
                <a:lnTo>
                  <a:pt x="151673" y="29575"/>
                </a:lnTo>
                <a:lnTo>
                  <a:pt x="169287" y="28946"/>
                </a:lnTo>
                <a:lnTo>
                  <a:pt x="186662" y="30257"/>
                </a:lnTo>
                <a:lnTo>
                  <a:pt x="203465" y="33450"/>
                </a:lnTo>
                <a:lnTo>
                  <a:pt x="219364" y="38465"/>
                </a:lnTo>
                <a:lnTo>
                  <a:pt x="240454" y="21462"/>
                </a:lnTo>
                <a:lnTo>
                  <a:pt x="268735" y="11509"/>
                </a:lnTo>
                <a:lnTo>
                  <a:pt x="300589" y="9318"/>
                </a:lnTo>
                <a:lnTo>
                  <a:pt x="332394" y="15605"/>
                </a:lnTo>
                <a:lnTo>
                  <a:pt x="339506" y="18018"/>
                </a:lnTo>
                <a:lnTo>
                  <a:pt x="345983" y="21193"/>
                </a:lnTo>
                <a:lnTo>
                  <a:pt x="351825" y="25003"/>
                </a:lnTo>
                <a:lnTo>
                  <a:pt x="368474" y="10826"/>
                </a:lnTo>
                <a:lnTo>
                  <a:pt x="391290" y="2270"/>
                </a:lnTo>
                <a:lnTo>
                  <a:pt x="417298" y="0"/>
                </a:lnTo>
                <a:lnTo>
                  <a:pt x="443519" y="4683"/>
                </a:lnTo>
                <a:lnTo>
                  <a:pt x="450248" y="7227"/>
                </a:lnTo>
                <a:lnTo>
                  <a:pt x="456489" y="10271"/>
                </a:lnTo>
                <a:lnTo>
                  <a:pt x="462182" y="13791"/>
                </a:lnTo>
                <a:lnTo>
                  <a:pt x="467268" y="17764"/>
                </a:lnTo>
                <a:lnTo>
                  <a:pt x="490983" y="5385"/>
                </a:lnTo>
                <a:lnTo>
                  <a:pt x="519068" y="174"/>
                </a:lnTo>
                <a:lnTo>
                  <a:pt x="548082" y="2297"/>
                </a:lnTo>
                <a:lnTo>
                  <a:pt x="574583" y="11922"/>
                </a:lnTo>
                <a:lnTo>
                  <a:pt x="583824" y="18061"/>
                </a:lnTo>
                <a:lnTo>
                  <a:pt x="591268" y="25130"/>
                </a:lnTo>
                <a:lnTo>
                  <a:pt x="596782" y="32960"/>
                </a:lnTo>
                <a:lnTo>
                  <a:pt x="600237" y="41386"/>
                </a:lnTo>
                <a:lnTo>
                  <a:pt x="629854" y="51234"/>
                </a:lnTo>
                <a:lnTo>
                  <a:pt x="650767" y="67310"/>
                </a:lnTo>
                <a:lnTo>
                  <a:pt x="661084" y="87409"/>
                </a:lnTo>
                <a:lnTo>
                  <a:pt x="658911" y="109331"/>
                </a:lnTo>
                <a:lnTo>
                  <a:pt x="657895" y="111871"/>
                </a:lnTo>
                <a:lnTo>
                  <a:pt x="656625" y="114284"/>
                </a:lnTo>
                <a:lnTo>
                  <a:pt x="655101" y="116697"/>
                </a:lnTo>
                <a:lnTo>
                  <a:pt x="673637" y="141720"/>
                </a:lnTo>
                <a:lnTo>
                  <a:pt x="663227" y="194099"/>
                </a:lnTo>
                <a:lnTo>
                  <a:pt x="624212" y="220160"/>
                </a:lnTo>
                <a:lnTo>
                  <a:pt x="585886" y="228965"/>
                </a:lnTo>
                <a:lnTo>
                  <a:pt x="578494" y="252271"/>
                </a:lnTo>
                <a:lnTo>
                  <a:pt x="558851" y="271208"/>
                </a:lnTo>
                <a:lnTo>
                  <a:pt x="529897" y="283882"/>
                </a:lnTo>
                <a:lnTo>
                  <a:pt x="494573" y="288401"/>
                </a:lnTo>
                <a:lnTo>
                  <a:pt x="482119" y="287813"/>
                </a:lnTo>
                <a:lnTo>
                  <a:pt x="469999" y="286083"/>
                </a:lnTo>
                <a:lnTo>
                  <a:pt x="458354" y="283257"/>
                </a:lnTo>
                <a:lnTo>
                  <a:pt x="447329" y="279384"/>
                </a:lnTo>
                <a:lnTo>
                  <a:pt x="427464" y="303922"/>
                </a:lnTo>
                <a:lnTo>
                  <a:pt x="396037" y="320913"/>
                </a:lnTo>
                <a:lnTo>
                  <a:pt x="357300" y="328854"/>
                </a:lnTo>
                <a:lnTo>
                  <a:pt x="315503" y="326247"/>
                </a:lnTo>
                <a:lnTo>
                  <a:pt x="298553" y="321752"/>
                </a:lnTo>
                <a:lnTo>
                  <a:pt x="283150" y="315436"/>
                </a:lnTo>
                <a:lnTo>
                  <a:pt x="269605" y="307476"/>
                </a:lnTo>
                <a:lnTo>
                  <a:pt x="258226" y="298053"/>
                </a:lnTo>
                <a:lnTo>
                  <a:pt x="212967" y="308750"/>
                </a:lnTo>
                <a:lnTo>
                  <a:pt x="166659" y="307149"/>
                </a:lnTo>
                <a:lnTo>
                  <a:pt x="124638" y="294141"/>
                </a:lnTo>
                <a:lnTo>
                  <a:pt x="92237" y="270621"/>
                </a:lnTo>
                <a:lnTo>
                  <a:pt x="91856" y="270113"/>
                </a:lnTo>
                <a:lnTo>
                  <a:pt x="91348" y="269605"/>
                </a:lnTo>
                <a:lnTo>
                  <a:pt x="90967" y="269097"/>
                </a:lnTo>
                <a:lnTo>
                  <a:pt x="63940" y="267640"/>
                </a:lnTo>
                <a:lnTo>
                  <a:pt x="40675" y="259730"/>
                </a:lnTo>
                <a:lnTo>
                  <a:pt x="23602" y="246630"/>
                </a:lnTo>
                <a:lnTo>
                  <a:pt x="15148" y="229600"/>
                </a:lnTo>
                <a:lnTo>
                  <a:pt x="15055" y="219749"/>
                </a:lnTo>
                <a:lnTo>
                  <a:pt x="18117" y="210232"/>
                </a:lnTo>
                <a:lnTo>
                  <a:pt x="24203" y="201382"/>
                </a:lnTo>
                <a:lnTo>
                  <a:pt x="33182" y="193532"/>
                </a:lnTo>
                <a:lnTo>
                  <a:pt x="12977" y="181526"/>
                </a:lnTo>
                <a:lnTo>
                  <a:pt x="1654" y="165877"/>
                </a:lnTo>
                <a:lnTo>
                  <a:pt x="0" y="148562"/>
                </a:lnTo>
                <a:lnTo>
                  <a:pt x="8798" y="131556"/>
                </a:lnTo>
                <a:lnTo>
                  <a:pt x="18466" y="123047"/>
                </a:lnTo>
                <a:lnTo>
                  <a:pt x="30706" y="116347"/>
                </a:lnTo>
                <a:lnTo>
                  <a:pt x="44946" y="111696"/>
                </a:lnTo>
                <a:lnTo>
                  <a:pt x="60614" y="109331"/>
                </a:lnTo>
                <a:lnTo>
                  <a:pt x="61122" y="108315"/>
                </a:lnTo>
                <a:close/>
              </a:path>
              <a:path w="676275" h="328930">
                <a:moveTo>
                  <a:pt x="73568" y="198358"/>
                </a:moveTo>
                <a:lnTo>
                  <a:pt x="63214" y="198334"/>
                </a:lnTo>
                <a:lnTo>
                  <a:pt x="53026" y="197310"/>
                </a:lnTo>
                <a:lnTo>
                  <a:pt x="43172" y="195286"/>
                </a:lnTo>
                <a:lnTo>
                  <a:pt x="33817" y="192262"/>
                </a:lnTo>
              </a:path>
              <a:path w="676275" h="328930">
                <a:moveTo>
                  <a:pt x="108493" y="264779"/>
                </a:moveTo>
                <a:lnTo>
                  <a:pt x="103032" y="266176"/>
                </a:lnTo>
                <a:lnTo>
                  <a:pt x="97190" y="267192"/>
                </a:lnTo>
                <a:lnTo>
                  <a:pt x="91221" y="267700"/>
                </a:lnTo>
              </a:path>
              <a:path w="676275" h="328930">
                <a:moveTo>
                  <a:pt x="258099" y="296656"/>
                </a:moveTo>
                <a:lnTo>
                  <a:pt x="253908" y="292592"/>
                </a:lnTo>
                <a:lnTo>
                  <a:pt x="250479" y="288147"/>
                </a:lnTo>
                <a:lnTo>
                  <a:pt x="247685" y="283448"/>
                </a:lnTo>
              </a:path>
              <a:path w="676275" h="328930">
                <a:moveTo>
                  <a:pt x="451520" y="263636"/>
                </a:moveTo>
                <a:lnTo>
                  <a:pt x="450885" y="268589"/>
                </a:lnTo>
                <a:lnTo>
                  <a:pt x="449488" y="273415"/>
                </a:lnTo>
                <a:lnTo>
                  <a:pt x="447329" y="278241"/>
                </a:lnTo>
              </a:path>
              <a:path w="676275" h="328930">
                <a:moveTo>
                  <a:pt x="534578" y="173720"/>
                </a:moveTo>
                <a:lnTo>
                  <a:pt x="555805" y="183249"/>
                </a:lnTo>
                <a:lnTo>
                  <a:pt x="571900" y="196040"/>
                </a:lnTo>
                <a:lnTo>
                  <a:pt x="582066" y="211260"/>
                </a:lnTo>
                <a:lnTo>
                  <a:pt x="585505" y="228076"/>
                </a:lnTo>
              </a:path>
              <a:path w="676275" h="328930">
                <a:moveTo>
                  <a:pt x="654720" y="115808"/>
                </a:moveTo>
                <a:lnTo>
                  <a:pt x="650420" y="121538"/>
                </a:lnTo>
                <a:lnTo>
                  <a:pt x="645179" y="126888"/>
                </a:lnTo>
                <a:lnTo>
                  <a:pt x="639058" y="131810"/>
                </a:lnTo>
                <a:lnTo>
                  <a:pt x="632114" y="136255"/>
                </a:lnTo>
              </a:path>
              <a:path w="676275" h="328930">
                <a:moveTo>
                  <a:pt x="600364" y="40243"/>
                </a:moveTo>
                <a:lnTo>
                  <a:pt x="601126" y="43418"/>
                </a:lnTo>
                <a:lnTo>
                  <a:pt x="601634" y="46593"/>
                </a:lnTo>
                <a:lnTo>
                  <a:pt x="601507" y="49768"/>
                </a:lnTo>
              </a:path>
              <a:path w="676275" h="328930">
                <a:moveTo>
                  <a:pt x="455457" y="28940"/>
                </a:moveTo>
                <a:lnTo>
                  <a:pt x="458505" y="24495"/>
                </a:lnTo>
                <a:lnTo>
                  <a:pt x="462315" y="20431"/>
                </a:lnTo>
                <a:lnTo>
                  <a:pt x="467141" y="16621"/>
                </a:lnTo>
              </a:path>
              <a:path w="676275" h="328930">
                <a:moveTo>
                  <a:pt x="346872" y="34782"/>
                </a:moveTo>
                <a:lnTo>
                  <a:pt x="348015" y="31099"/>
                </a:lnTo>
                <a:lnTo>
                  <a:pt x="349920" y="27543"/>
                </a:lnTo>
                <a:lnTo>
                  <a:pt x="352460" y="24241"/>
                </a:lnTo>
              </a:path>
              <a:path w="676275" h="328930">
                <a:moveTo>
                  <a:pt x="219364" y="38465"/>
                </a:moveTo>
                <a:lnTo>
                  <a:pt x="226730" y="41259"/>
                </a:lnTo>
                <a:lnTo>
                  <a:pt x="233588" y="44688"/>
                </a:lnTo>
                <a:lnTo>
                  <a:pt x="239684" y="48625"/>
                </a:lnTo>
              </a:path>
              <a:path w="676275" h="328930">
                <a:moveTo>
                  <a:pt x="64678" y="119110"/>
                </a:moveTo>
                <a:lnTo>
                  <a:pt x="63027" y="115554"/>
                </a:lnTo>
                <a:lnTo>
                  <a:pt x="61884" y="111998"/>
                </a:lnTo>
                <a:lnTo>
                  <a:pt x="61122" y="108315"/>
                </a:lnTo>
              </a:path>
            </a:pathLst>
          </a:custGeom>
          <a:ln w="2438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8669781" y="134797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Calibri" panose="020f0502020204030204"/>
                <a:cs typeface="Calibri" panose="020f0502020204030204"/>
              </a:rPr>
              <a:t>4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743442" y="6500266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>
                <a:solidFill>
                  <a:srgbClr val="205868"/>
                </a:solidFill>
                <a:latin typeface="Calibri" panose="020f0502020204030204"/>
                <a:cs typeface="Calibri" panose="020f0502020204030204"/>
              </a:rPr>
              <a:t>7</a:t>
            </a:fld>
            <a:endParaRPr sz="1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68" y="33528"/>
            <a:ext cx="719328" cy="9265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/>
          <a:stretch>
            <a:fillRect/>
          </a:stretch>
        </p:blipFill>
        <p:spPr>
          <a:xfrm>
            <a:off x="1170432" y="527304"/>
            <a:ext cx="6936632" cy="18534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63523" y="216154"/>
            <a:ext cx="4706620" cy="748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>
                <a:latin typeface="Times New Roman" panose="02020603050405020304"/>
                <a:cs typeface="Times New Roman" panose="02020603050405020304"/>
              </a:rPr>
              <a:t>Челябинская</a:t>
            </a:r>
            <a:r>
              <a:rPr sz="1600" b="1" spc="-7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5">
                <a:latin typeface="Times New Roman" panose="02020603050405020304"/>
                <a:cs typeface="Times New Roman" panose="02020603050405020304"/>
              </a:rPr>
              <a:t>область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2277110">
              <a:lnSpc>
                <a:spcPct val="100000"/>
              </a:lnSpc>
            </a:pPr>
            <a:r>
              <a:rPr sz="1600" b="1" spc="5">
                <a:latin typeface="Times New Roman" panose="02020603050405020304"/>
                <a:cs typeface="Times New Roman" panose="02020603050405020304"/>
              </a:rPr>
              <a:t>План</a:t>
            </a:r>
            <a:r>
              <a:rPr sz="1600" b="1" spc="-4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5">
                <a:latin typeface="Times New Roman" panose="02020603050405020304"/>
                <a:cs typeface="Times New Roman" panose="02020603050405020304"/>
              </a:rPr>
              <a:t>реализации</a:t>
            </a:r>
            <a:r>
              <a:rPr sz="1600" b="1" spc="-9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5">
                <a:latin typeface="Times New Roman" panose="02020603050405020304"/>
                <a:cs typeface="Times New Roman" panose="02020603050405020304"/>
              </a:rPr>
              <a:t>проекта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object 5"/>
          <p:cNvPicPr/>
          <p:nvPr/>
        </p:nvPicPr>
        <p:blipFill>
          <a:blip r:embed="rId3"/>
          <a:stretch>
            <a:fillRect/>
          </a:stretch>
        </p:blipFill>
        <p:spPr>
          <a:xfrm>
            <a:off x="1405127" y="6321552"/>
            <a:ext cx="6933594" cy="185341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23634" y="1061466"/>
          <a:ext cx="8641080" cy="5242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6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334">
                <a:tc>
                  <a:txBody>
                    <a:bodyPr vert="horz" wrap="square"/>
                    <a:lstStyle/>
                    <a:p>
                      <a:pPr marL="5340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b="1" spc="-1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Проблема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b="1" spc="-5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Мероприятия</a:t>
                      </a:r>
                      <a:r>
                        <a:rPr sz="1300" b="1" spc="5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b="1" spc="-5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по</a:t>
                      </a:r>
                      <a:r>
                        <a:rPr sz="1300" b="1" spc="5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b="1" spc="-1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решению</a:t>
                      </a:r>
                      <a:r>
                        <a:rPr sz="1300" b="1" spc="5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300" b="1" spc="-1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проблемы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b="1" spc="-5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Ответственный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b="1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срок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b="1" spc="-5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Ожидаемый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15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результат</a:t>
                      </a:r>
                      <a:endParaRPr sz="13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39">
                <a:tc>
                  <a:txBody>
                    <a:bodyPr vert="horz" wrap="square"/>
                    <a:lstStyle/>
                    <a:p>
                      <a:pPr marL="91440" marR="8445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1600835"/>
                        </a:tabLst>
                      </a:pP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r>
                        <a:rPr sz="1000" spc="1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Создавать</a:t>
                      </a:r>
                      <a:r>
                        <a:rPr sz="1000" spc="114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условия</a:t>
                      </a:r>
                      <a:r>
                        <a:rPr sz="1000" spc="14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для </a:t>
                      </a:r>
                      <a:r>
                        <a:rPr sz="1000" spc="-2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обеспечения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индивидуализации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25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б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аз</a:t>
                      </a:r>
                      <a:r>
                        <a:rPr sz="1000" spc="-25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sz="1000" spc="10">
                          <a:latin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sz="1000" spc="-15">
                          <a:latin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ль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sz="1000" spc="-25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й	и 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воспитательной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деятельности</a:t>
                      </a:r>
                      <a:r>
                        <a:rPr sz="1000" spc="9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sz="1000" spc="-1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ДОУ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DFFD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67310" marR="142875" indent="3048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Проведение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 мероприятий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в 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соответствии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с 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поставленными</a:t>
                      </a:r>
                      <a:r>
                        <a:rPr sz="1000" spc="6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целями по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различным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направлениям </a:t>
                      </a:r>
                      <a:r>
                        <a:rPr sz="1000" spc="-2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деятельности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DFFD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2710" marR="8382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800100"/>
                        </a:tabLst>
                      </a:pP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б</a:t>
                      </a:r>
                      <a:r>
                        <a:rPr sz="1000" spc="-25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я	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г</a:t>
                      </a:r>
                      <a:r>
                        <a:rPr sz="1000" spc="20">
                          <a:latin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sz="1000" spc="-25">
                          <a:latin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sz="1000" spc="-15">
                          <a:latin typeface="Times New Roman" panose="02020603050405020304"/>
                          <a:cs typeface="Times New Roman" panose="02020603050405020304"/>
                        </a:rPr>
                        <a:t>пп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,  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заведующий</a:t>
                      </a:r>
                      <a:r>
                        <a:rPr sz="1000" spc="6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ОО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DFFD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3345" marR="193040">
                        <a:lnSpc>
                          <a:spcPct val="100000"/>
                        </a:lnSpc>
                      </a:pP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sz="1000" spc="-15">
                          <a:latin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sz="1000" spc="20">
                          <a:latin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sz="1000" spc="-15">
                          <a:latin typeface="Times New Roman" panose="02020603050405020304"/>
                          <a:cs typeface="Times New Roman" panose="02020603050405020304"/>
                        </a:rPr>
                        <a:t>ен</a:t>
                      </a:r>
                      <a:r>
                        <a:rPr sz="1000" spc="10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е  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года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DFFD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3980" marR="144780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-"/>
                        <a:tabLst>
                          <a:tab pos="167640"/>
                        </a:tabLst>
                      </a:pP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повышение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 качества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дошкольного</a:t>
                      </a:r>
                      <a:r>
                        <a:rPr sz="1000" spc="5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образования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в </a:t>
                      </a:r>
                      <a:r>
                        <a:rPr sz="1000" spc="-2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ДОУ;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3980" marR="19939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167640"/>
                        </a:tabLst>
                      </a:pP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наличие</a:t>
                      </a:r>
                      <a:r>
                        <a:rPr sz="1000" spc="1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sz="1000" spc="-1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ДОУ 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обоснованных</a:t>
                      </a:r>
                      <a:r>
                        <a:rPr sz="1000" spc="7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механизмов </a:t>
                      </a:r>
                      <a:r>
                        <a:rPr sz="1000" spc="-2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управления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 качеством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дошкольного</a:t>
                      </a:r>
                      <a:r>
                        <a:rPr sz="1000" spc="3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образования.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67">
                <a:tc>
                  <a:txBody>
                    <a:bodyPr vert="horz" wrap="square"/>
                    <a:lstStyle/>
                    <a:p>
                      <a:pPr marL="91440" marR="80645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2Продолжать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разрабатывать 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 и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внедрять новые подходы 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к </a:t>
                      </a:r>
                      <a:r>
                        <a:rPr sz="1000" spc="1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взаимодействию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ДОУ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с 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семьями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67310" marR="898525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Процесс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сбора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информации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в 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соответствии</a:t>
                      </a:r>
                      <a:r>
                        <a:rPr sz="1000" spc="8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sz="1000" spc="1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поставленными</a:t>
                      </a:r>
                      <a:r>
                        <a:rPr sz="1000" spc="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целями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2710" marR="8382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Рабочая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группа, </a:t>
                      </a:r>
                      <a:r>
                        <a:rPr sz="1000" spc="-2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заведующий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ОО, </a:t>
                      </a:r>
                      <a:r>
                        <a:rPr sz="1000" spc="-2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родители.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течение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года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3980" marR="8382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результаты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мониторинга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5">
                          <a:latin typeface="Times New Roman" panose="02020603050405020304"/>
                          <a:cs typeface="Times New Roman" panose="02020603050405020304"/>
                        </a:rPr>
                        <a:t>по </a:t>
                      </a:r>
                      <a:r>
                        <a:rPr sz="1000" spc="-2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реализации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ОП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 ДО</a:t>
                      </a:r>
                      <a:r>
                        <a:rPr sz="1000" spc="1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, 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статистических</a:t>
                      </a:r>
                      <a:r>
                        <a:rPr sz="1000" spc="1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отчетов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 vert="horz" wrap="square"/>
                    <a:lstStyle/>
                    <a:p>
                      <a:pPr marL="91440" marR="80645" algn="just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770890"/>
                          <a:tab pos="1353820"/>
                        </a:tabLst>
                      </a:pP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.	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П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sz="1000" spc="-30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000" spc="-20">
                          <a:latin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sz="1000" spc="-15">
                          <a:latin typeface="Times New Roman" panose="02020603050405020304"/>
                          <a:cs typeface="Times New Roman" panose="02020603050405020304"/>
                        </a:rPr>
                        <a:t>к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sz="1000" spc="-15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000" spc="20">
                          <a:latin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sz="1000" spc="-30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sz="1000" spc="-15">
                          <a:latin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я  дальнейшей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работы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10">
                          <a:latin typeface="Times New Roman" panose="02020603050405020304"/>
                          <a:cs typeface="Times New Roman" panose="02020603050405020304"/>
                        </a:rPr>
                        <a:t>по </a:t>
                      </a:r>
                      <a:r>
                        <a:rPr sz="1000" spc="-2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аз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б</a:t>
                      </a:r>
                      <a:r>
                        <a:rPr sz="1000" spc="-25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тк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е		</a:t>
                      </a:r>
                      <a:r>
                        <a:rPr sz="1000" spc="-15">
                          <a:latin typeface="Times New Roman" panose="02020603050405020304"/>
                          <a:cs typeface="Times New Roman" panose="02020603050405020304"/>
                        </a:rPr>
                        <a:t>п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л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sz="1000" spc="-15">
                          <a:latin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а 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взаимодействия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ДОУ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с </a:t>
                      </a:r>
                      <a:r>
                        <a:rPr sz="1000" spc="-2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семьей,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DFFD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884555"/>
                          <a:tab pos="1842135"/>
                          <a:tab pos="2817495"/>
                        </a:tabLst>
                      </a:pP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разработка	методических	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рекомендаций	для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педагогов</a:t>
                      </a:r>
                      <a:r>
                        <a:rPr sz="1000" spc="8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000" spc="-3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родителей</a:t>
                      </a:r>
                      <a:r>
                        <a:rPr sz="1000" spc="7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(законных</a:t>
                      </a:r>
                      <a:r>
                        <a:rPr sz="1000" spc="4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представителей),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DFFD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Заведующий,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педагоги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DFFD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3345" marR="1930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sz="1000" spc="-15">
                          <a:latin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sz="1000" spc="20">
                          <a:latin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sz="1000" spc="-15">
                          <a:latin typeface="Times New Roman" panose="02020603050405020304"/>
                          <a:cs typeface="Times New Roman" panose="02020603050405020304"/>
                        </a:rPr>
                        <a:t>ен</a:t>
                      </a:r>
                      <a:r>
                        <a:rPr sz="1000" spc="10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е  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года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DFFD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3980" marR="82550" algn="just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956310"/>
                        </a:tabLst>
                      </a:pP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предложений по 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улучшению </a:t>
                      </a:r>
                      <a:r>
                        <a:rPr sz="1000" spc="-2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к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sz="1000" spc="-15">
                          <a:latin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т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ва	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д</a:t>
                      </a:r>
                      <a:r>
                        <a:rPr sz="1000" spc="-25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000" spc="15">
                          <a:latin typeface="Times New Roman" panose="02020603050405020304"/>
                          <a:cs typeface="Times New Roman" panose="02020603050405020304"/>
                        </a:rPr>
                        <a:t>ш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к</a:t>
                      </a:r>
                      <a:r>
                        <a:rPr sz="1000" spc="-25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ль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sz="1000" spc="-25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000" spc="15">
                          <a:latin typeface="Times New Roman" panose="02020603050405020304"/>
                          <a:cs typeface="Times New Roman" panose="02020603050405020304"/>
                        </a:rPr>
                        <a:t>г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о 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образования</a:t>
                      </a:r>
                      <a:r>
                        <a:rPr sz="1000" spc="3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sz="1000" spc="1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ДОУ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19">
                <a:tc>
                  <a:txBody>
                    <a:bodyPr vert="horz" wrap="square"/>
                    <a:lstStyle/>
                    <a:p>
                      <a:pPr marL="91440" marR="85725"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1054735"/>
                        </a:tabLst>
                      </a:pP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4</a:t>
                      </a:r>
                      <a:r>
                        <a:rPr sz="1000" spc="10">
                          <a:latin typeface="Times New Roman" panose="02020603050405020304"/>
                          <a:cs typeface="Times New Roman" panose="02020603050405020304"/>
                        </a:rPr>
                        <a:t>.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р</a:t>
                      </a:r>
                      <a:r>
                        <a:rPr sz="1000" spc="-20">
                          <a:latin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л</a:t>
                      </a:r>
                      <a:r>
                        <a:rPr sz="1000" spc="-15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за</a:t>
                      </a:r>
                      <a:r>
                        <a:rPr sz="1000" spc="-15">
                          <a:latin typeface="Times New Roman" panose="02020603050405020304"/>
                          <a:cs typeface="Times New Roman" panose="02020603050405020304"/>
                        </a:rPr>
                        <a:t>ци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и	л</a:t>
                      </a:r>
                      <a:r>
                        <a:rPr sz="1000" spc="-15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ч</a:t>
                      </a:r>
                      <a:r>
                        <a:rPr sz="1000" spc="-15">
                          <a:latin typeface="Times New Roman" panose="02020603050405020304"/>
                          <a:cs typeface="Times New Roman" panose="02020603050405020304"/>
                        </a:rPr>
                        <a:t>н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000" spc="-20">
                          <a:latin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sz="1000" spc="10">
                          <a:latin typeface="Times New Roman" panose="02020603050405020304"/>
                          <a:cs typeface="Times New Roman" panose="02020603050405020304"/>
                        </a:rPr>
                        <a:t>тн</a:t>
                      </a:r>
                      <a:r>
                        <a:rPr sz="1000" spc="-25">
                          <a:latin typeface="Times New Roman" panose="02020603050405020304"/>
                          <a:cs typeface="Times New Roman" panose="02020603050405020304"/>
                        </a:rPr>
                        <a:t>о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- 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ориентированного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взаимодействия</a:t>
                      </a:r>
                      <a:r>
                        <a:rPr sz="1000" spc="4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с</a:t>
                      </a:r>
                      <a:r>
                        <a:rPr sz="1000" spc="1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детьми;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2075" marR="82550" algn="just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Проведение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мероприятий,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включающих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вопросы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создания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психолого-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педагогических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условий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развития 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и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воспитания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детей в ДОУ,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проектирование </a:t>
                      </a:r>
                      <a:r>
                        <a:rPr sz="1000" spc="-2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РППС,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2710" marR="5200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Педагоги,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за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r>
                        <a:rPr sz="1000" spc="-15">
                          <a:latin typeface="Times New Roman" panose="02020603050405020304"/>
                          <a:cs typeface="Times New Roman" panose="02020603050405020304"/>
                        </a:rPr>
                        <a:t>е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д</a:t>
                      </a:r>
                      <a:r>
                        <a:rPr sz="1000" spc="-50">
                          <a:latin typeface="Times New Roman" panose="02020603050405020304"/>
                          <a:cs typeface="Times New Roman" panose="02020603050405020304"/>
                        </a:rPr>
                        <a:t>у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ющ</a:t>
                      </a:r>
                      <a:r>
                        <a:rPr sz="1000" spc="-15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й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течение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года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План</a:t>
                      </a:r>
                      <a:r>
                        <a:rPr sz="1000" spc="-2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работы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ДОУ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465">
                <a:tc>
                  <a:txBody>
                    <a:bodyPr vert="horz" wrap="square"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  <a:tabLst>
                          <a:tab pos="944880"/>
                        </a:tabLst>
                      </a:pP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5.Реализации	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современных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развивающих</a:t>
                      </a:r>
                      <a:r>
                        <a:rPr sz="1000" spc="-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технологий.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DFFD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2075" marR="83185" algn="just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Прохождение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курсов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повышения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квалификации </a:t>
                      </a:r>
                      <a:r>
                        <a:rPr sz="1000" spc="-23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участниками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рабочей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группы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10">
                          <a:latin typeface="Times New Roman" panose="02020603050405020304"/>
                          <a:cs typeface="Times New Roman" panose="02020603050405020304"/>
                        </a:rPr>
                        <a:t>по</a:t>
                      </a:r>
                      <a:r>
                        <a:rPr sz="1000" spc="1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вопросам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оценки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качества</a:t>
                      </a:r>
                      <a:r>
                        <a:rPr sz="1000" spc="4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дошкольного</a:t>
                      </a:r>
                      <a:r>
                        <a:rPr sz="1000" spc="6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образования</a:t>
                      </a:r>
                      <a:r>
                        <a:rPr sz="1000" spc="5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075" algn="just">
                        <a:lnSpc>
                          <a:spcPct val="100000"/>
                        </a:lnSpc>
                      </a:pP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использования</a:t>
                      </a:r>
                      <a:r>
                        <a:rPr sz="1000" spc="4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результатов</a:t>
                      </a:r>
                      <a:r>
                        <a:rPr sz="1000" spc="6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оценочных</a:t>
                      </a:r>
                      <a:r>
                        <a:rPr sz="1000" spc="75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000" spc="-15">
                          <a:latin typeface="Times New Roman" panose="02020603050405020304"/>
                          <a:cs typeface="Times New Roman" panose="02020603050405020304"/>
                        </a:rPr>
                        <a:t>процедур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DFFD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40"/>
                        </a:spcBef>
                        <a:tabLst>
                          <a:tab pos="772795"/>
                        </a:tabLst>
                      </a:pP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Рабочая	группы,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заведующий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DFFD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>
                          <a:latin typeface="Times New Roman" panose="02020603050405020304"/>
                          <a:cs typeface="Times New Roman" panose="02020603050405020304"/>
                        </a:rPr>
                        <a:t>В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течение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года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DFFD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40"/>
                        </a:spcBef>
                        <a:tabLst>
                          <a:tab pos="648335"/>
                          <a:tab pos="1014730"/>
                        </a:tabLst>
                      </a:pP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Отчет	</a:t>
                      </a:r>
                      <a:r>
                        <a:rPr sz="1000" spc="5">
                          <a:latin typeface="Times New Roman" panose="02020603050405020304"/>
                          <a:cs typeface="Times New Roman" panose="02020603050405020304"/>
                        </a:rPr>
                        <a:t>по	</a:t>
                      </a:r>
                      <a:r>
                        <a:rPr sz="1000" spc="-5">
                          <a:latin typeface="Times New Roman" panose="02020603050405020304"/>
                          <a:cs typeface="Times New Roman" panose="02020603050405020304"/>
                        </a:rPr>
                        <a:t>результатам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000" spc="-10">
                          <a:latin typeface="Times New Roman" panose="02020603050405020304"/>
                          <a:cs typeface="Times New Roman" panose="02020603050405020304"/>
                        </a:rPr>
                        <a:t>мониторинга</a:t>
                      </a: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E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919209" y="6457594"/>
            <a:ext cx="11557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spc="-5">
                <a:solidFill>
                  <a:srgbClr val="888888"/>
                </a:solidFill>
                <a:latin typeface="Calibri" panose="020f0502020204030204"/>
                <a:cs typeface="Calibri" panose="020f0502020204030204"/>
              </a:rPr>
              <a:t>8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Достигнутые</a:t>
            </a:r>
            <a:r>
              <a:rPr sz="2500" spc="-1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25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результаты</a:t>
            </a:r>
            <a:r>
              <a:rPr sz="2500" spc="25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1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(было</a:t>
            </a:r>
            <a:r>
              <a:rPr sz="2500" spc="1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5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500" spc="-15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5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стало)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45155" y="1500073"/>
            <a:ext cx="3861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>
                <a:solidFill>
                  <a:srgbClr val="00AFEF"/>
                </a:solidFill>
                <a:latin typeface="Calibri" panose="020f0502020204030204"/>
                <a:cs typeface="Calibri" panose="020f0502020204030204"/>
              </a:rPr>
              <a:t>Время</a:t>
            </a:r>
            <a:r>
              <a:rPr sz="2400" b="1" spc="-25">
                <a:solidFill>
                  <a:srgbClr val="00AFE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>
                <a:solidFill>
                  <a:srgbClr val="00AFEF"/>
                </a:solidFill>
                <a:latin typeface="Calibri" panose="020f0502020204030204"/>
                <a:cs typeface="Calibri" panose="020f0502020204030204"/>
              </a:rPr>
              <a:t>протекания</a:t>
            </a:r>
            <a:r>
              <a:rPr sz="2400" b="1" spc="-15">
                <a:solidFill>
                  <a:srgbClr val="00AFE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>
                <a:solidFill>
                  <a:srgbClr val="00AFEF"/>
                </a:solidFill>
                <a:latin typeface="Calibri" panose="020f0502020204030204"/>
                <a:cs typeface="Calibri" panose="020f0502020204030204"/>
              </a:rPr>
              <a:t>процесса: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281" y="4096892"/>
            <a:ext cx="7932420" cy="254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53060" algn="ctr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ЭКОНОМИЯ </a:t>
            </a:r>
            <a:r>
              <a:rPr sz="1800" b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ВРЕМЕНИ</a:t>
            </a:r>
            <a:r>
              <a:rPr sz="1800" b="1" spc="-1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1800" b="1" spc="39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других</a:t>
            </a:r>
            <a:r>
              <a:rPr sz="1800" b="1" spc="-5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ресурсов: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351790" algn="ctr">
              <a:lnSpc>
                <a:spcPct val="100000"/>
              </a:lnSpc>
            </a:pPr>
            <a:r>
              <a:rPr sz="1800" b="1" spc="-5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1200</a:t>
            </a:r>
            <a:r>
              <a:rPr sz="1800" b="1" spc="-25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мин–единицы</a:t>
            </a:r>
            <a:r>
              <a:rPr sz="1800" b="1" spc="-35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измерения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298450" algn="ctr">
              <a:lnSpc>
                <a:spcPct val="100000"/>
              </a:lnSpc>
            </a:pPr>
            <a:r>
              <a:rPr sz="1800" b="1" spc="-5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50%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439545">
              <a:lnSpc>
                <a:spcPct val="100000"/>
              </a:lnSpc>
              <a:spcBef>
                <a:spcPts val="735"/>
              </a:spcBef>
            </a:pPr>
            <a:r>
              <a:rPr sz="1600" b="1" spc="-5">
                <a:solidFill>
                  <a:srgbClr val="006FC0"/>
                </a:solidFill>
                <a:latin typeface="Arial"/>
                <a:cs typeface="Arial"/>
              </a:rPr>
              <a:t>СНИЖЕНИЕ</a:t>
            </a:r>
            <a:r>
              <a:rPr sz="1600" b="1" spc="-2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5">
                <a:solidFill>
                  <a:srgbClr val="006FC0"/>
                </a:solidFill>
                <a:latin typeface="Arial"/>
                <a:cs typeface="Arial"/>
              </a:rPr>
              <a:t>ВРЕМЕННЫХ</a:t>
            </a:r>
            <a:r>
              <a:rPr sz="1600" b="1" spc="-8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ПОТЕРЬ</a:t>
            </a:r>
            <a:r>
              <a:rPr sz="1600" b="1" spc="409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ЗА</a:t>
            </a:r>
            <a:r>
              <a:rPr sz="1600" b="1" spc="-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>
                <a:solidFill>
                  <a:srgbClr val="006FC0"/>
                </a:solidFill>
                <a:latin typeface="Arial"/>
                <a:cs typeface="Arial"/>
              </a:rPr>
              <a:t>СЧЕТ</a:t>
            </a:r>
            <a:endParaRPr sz="16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buSzPct val="94000"/>
              <a:buAutoNum type="arabicPeriod"/>
              <a:tabLst>
                <a:tab pos="183515"/>
              </a:tabLst>
            </a:pPr>
            <a:r>
              <a:rPr sz="1600" b="1" spc="-10">
                <a:solidFill>
                  <a:srgbClr val="006FC0"/>
                </a:solidFill>
                <a:latin typeface="Arial"/>
                <a:cs typeface="Arial"/>
              </a:rPr>
              <a:t>Информация</a:t>
            </a:r>
            <a:r>
              <a:rPr sz="1600" b="1" spc="-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600" b="1" spc="1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>
                <a:solidFill>
                  <a:srgbClr val="006FC0"/>
                </a:solidFill>
                <a:latin typeface="Arial"/>
                <a:cs typeface="Arial"/>
              </a:rPr>
              <a:t>форме</a:t>
            </a:r>
            <a:r>
              <a:rPr sz="1600" b="1" spc="-15">
                <a:solidFill>
                  <a:srgbClr val="006FC0"/>
                </a:solidFill>
                <a:latin typeface="Arial"/>
                <a:cs typeface="Arial"/>
              </a:rPr>
              <a:t> открытых</a:t>
            </a:r>
            <a:r>
              <a:rPr sz="1600" b="1" spc="5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>
                <a:solidFill>
                  <a:srgbClr val="006FC0"/>
                </a:solidFill>
                <a:latin typeface="Arial"/>
                <a:cs typeface="Arial"/>
              </a:rPr>
              <a:t>данных</a:t>
            </a:r>
            <a:r>
              <a:rPr sz="1600" b="1" spc="-4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>
                <a:solidFill>
                  <a:srgbClr val="006FC0"/>
                </a:solidFill>
                <a:latin typeface="Arial"/>
                <a:cs typeface="Arial"/>
              </a:rPr>
              <a:t>размещается</a:t>
            </a:r>
            <a:r>
              <a:rPr sz="1600" b="1" spc="6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600" b="1" spc="1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20">
                <a:solidFill>
                  <a:srgbClr val="006FC0"/>
                </a:solidFill>
                <a:latin typeface="Arial"/>
                <a:cs typeface="Arial"/>
              </a:rPr>
              <a:t>сети</a:t>
            </a:r>
            <a:r>
              <a:rPr sz="1600" b="1" spc="3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5">
                <a:solidFill>
                  <a:srgbClr val="006FC0"/>
                </a:solidFill>
                <a:latin typeface="Arial"/>
                <a:cs typeface="Arial"/>
              </a:rPr>
              <a:t>интернет</a:t>
            </a:r>
            <a:endParaRPr sz="1600">
              <a:latin typeface="Arial"/>
              <a:cs typeface="Arial"/>
            </a:endParaRPr>
          </a:p>
          <a:p>
            <a:pPr marL="1664970" indent="-226060">
              <a:lnSpc>
                <a:spcPct val="100000"/>
              </a:lnSpc>
              <a:buSzPct val="94000"/>
              <a:buAutoNum type="arabicPeriod"/>
              <a:tabLst>
                <a:tab pos="1665605"/>
              </a:tabLst>
            </a:pPr>
            <a:r>
              <a:rPr sz="1600" b="1" spc="-25">
                <a:solidFill>
                  <a:srgbClr val="006FC0"/>
                </a:solidFill>
                <a:latin typeface="Arial"/>
                <a:cs typeface="Arial"/>
              </a:rPr>
              <a:t>Анкета</a:t>
            </a:r>
            <a:r>
              <a:rPr sz="1600" b="1" spc="9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5">
                <a:solidFill>
                  <a:srgbClr val="006FC0"/>
                </a:solidFill>
                <a:latin typeface="Arial"/>
                <a:cs typeface="Arial"/>
              </a:rPr>
              <a:t>размещена на </a:t>
            </a:r>
            <a:r>
              <a:rPr sz="1600" b="1" spc="-10">
                <a:solidFill>
                  <a:srgbClr val="006FC0"/>
                </a:solidFill>
                <a:latin typeface="Arial"/>
                <a:cs typeface="Arial"/>
              </a:rPr>
              <a:t>сайте</a:t>
            </a:r>
            <a:r>
              <a:rPr sz="1600" b="1" spc="2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5">
                <a:solidFill>
                  <a:srgbClr val="006FC0"/>
                </a:solidFill>
                <a:latin typeface="Arial"/>
                <a:cs typeface="Arial"/>
              </a:rPr>
              <a:t>детского</a:t>
            </a:r>
            <a:r>
              <a:rPr sz="1600" b="1" spc="5">
                <a:solidFill>
                  <a:srgbClr val="006FC0"/>
                </a:solidFill>
                <a:latin typeface="Arial"/>
                <a:cs typeface="Arial"/>
              </a:rPr>
              <a:t> сада</a:t>
            </a:r>
            <a:endParaRPr sz="1600">
              <a:latin typeface="Arial"/>
              <a:cs typeface="Arial"/>
            </a:endParaRPr>
          </a:p>
          <a:p>
            <a:pPr marL="1384300" indent="-226060">
              <a:lnSpc>
                <a:spcPct val="100000"/>
              </a:lnSpc>
              <a:buSzPct val="94000"/>
              <a:buAutoNum type="arabicPeriod"/>
              <a:tabLst>
                <a:tab pos="1384935"/>
              </a:tabLst>
            </a:pPr>
            <a:r>
              <a:rPr sz="1600" b="1" spc="-15">
                <a:solidFill>
                  <a:srgbClr val="006FC0"/>
                </a:solidFill>
                <a:latin typeface="Arial"/>
                <a:cs typeface="Arial"/>
              </a:rPr>
              <a:t>Уменьшилось</a:t>
            </a:r>
            <a:r>
              <a:rPr sz="1600" b="1" spc="-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время </a:t>
            </a:r>
            <a:r>
              <a:rPr sz="1600" b="1" spc="-10">
                <a:solidFill>
                  <a:srgbClr val="006FC0"/>
                </a:solidFill>
                <a:latin typeface="Arial"/>
                <a:cs typeface="Arial"/>
              </a:rPr>
              <a:t>обработки</a:t>
            </a:r>
            <a:r>
              <a:rPr sz="1600" b="1">
                <a:solidFill>
                  <a:srgbClr val="006FC0"/>
                </a:solidFill>
                <a:latin typeface="Arial"/>
                <a:cs typeface="Arial"/>
              </a:rPr>
              <a:t> данных</a:t>
            </a:r>
            <a:r>
              <a:rPr sz="1600" b="1" spc="-3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5">
                <a:solidFill>
                  <a:srgbClr val="006FC0"/>
                </a:solidFill>
                <a:latin typeface="Arial"/>
                <a:cs typeface="Arial"/>
              </a:rPr>
              <a:t>анкеты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440"/>
              </a:spcBef>
            </a:pPr>
            <a:r>
              <a:rPr sz="1200" spc="-5">
                <a:solidFill>
                  <a:srgbClr val="888888"/>
                </a:solidFill>
                <a:latin typeface="Arial MT"/>
                <a:cs typeface="Arial MT"/>
              </a:rPr>
              <a:t>9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68" y="33528"/>
            <a:ext cx="719328" cy="92659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63523" y="216154"/>
            <a:ext cx="20135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>
                <a:latin typeface="Times New Roman" panose="02020603050405020304"/>
                <a:cs typeface="Times New Roman" panose="02020603050405020304"/>
              </a:rPr>
              <a:t>Челябинская</a:t>
            </a:r>
            <a:r>
              <a:rPr sz="1600" b="1" spc="-85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5">
                <a:latin typeface="Times New Roman" panose="02020603050405020304"/>
                <a:cs typeface="Times New Roman" panose="02020603050405020304"/>
              </a:rPr>
              <a:t>область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/>
          <a:stretch>
            <a:fillRect/>
          </a:stretch>
        </p:blipFill>
        <p:spPr>
          <a:xfrm>
            <a:off x="1097280" y="493776"/>
            <a:ext cx="6936632" cy="18733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/>
          <a:stretch>
            <a:fillRect/>
          </a:stretch>
        </p:blipFill>
        <p:spPr>
          <a:xfrm>
            <a:off x="1191767" y="6306311"/>
            <a:ext cx="6933594" cy="185341"/>
          </a:xfrm>
          <a:prstGeom prst="rect">
            <a:avLst/>
          </a:prstGeom>
        </p:spPr>
      </p:pic>
      <p:pic>
        <p:nvPicPr>
          <p:cNvPr id="15" name="Замещающее содержимое 1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200" y="1847215"/>
            <a:ext cx="1860550" cy="1860550"/>
          </a:xfrm>
          <a:prstGeom prst="rect">
            <a:avLst/>
          </a:prstGeom>
        </p:spPr>
      </p:pic>
      <p:pic>
        <p:nvPicPr>
          <p:cNvPr id="16" name="Замещающее содержимое 15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667000" y="1973580"/>
            <a:ext cx="1764030" cy="1764030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9190" y="1891665"/>
            <a:ext cx="2274570" cy="193738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151</Paragraphs>
  <Slides>12</Slides>
  <Notes>0</Notes>
  <TotalTime>2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8">
      <vt:lpstr>Arial</vt:lpstr>
      <vt:lpstr>Times New Roman</vt:lpstr>
      <vt:lpstr>Calibri</vt:lpstr>
      <vt:lpstr>Arial MT</vt:lpstr>
      <vt:lpstr>Segoe UI Symbol</vt:lpstr>
      <vt:lpstr>Default Design</vt:lpstr>
      <vt:lpstr>PowerPoint Presentation</vt:lpstr>
      <vt:lpstr>PowerPoint Presentation</vt:lpstr>
      <vt:lpstr>Команда проекта
      Руководитель проекта</vt:lpstr>
      <vt:lpstr>Карта текущего состояния процесса</vt:lpstr>
      <vt:lpstr>Анализ проблем</vt:lpstr>
      <vt:lpstr>Пирамида	проблем</vt:lpstr>
      <vt:lpstr>Карта целевого состояния процесса</vt:lpstr>
      <vt:lpstr>PowerPoint Presentation</vt:lpstr>
      <vt:lpstr>Достигнутые результаты (было и стало)</vt:lpstr>
      <vt:lpstr>Выполнение плана реализации проекта</vt:lpstr>
      <vt:lpstr>Результаты реализации проекта</vt:lpstr>
      <vt:lpstr>Ссылка на сайт ОО (вкладка Бережливое образование)https://6sadargayash.ucoz.ru/index/nashi_gramoty/0-6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Admin</dc:creator>
  <cp:lastModifiedBy>Admin</cp:lastModifiedBy>
  <cp:revision>3</cp:revision>
  <dcterms:created xsi:type="dcterms:W3CDTF">2024-09-03T09:39:00Z</dcterms:created>
  <dcterms:modified xsi:type="dcterms:W3CDTF">2024-09-03T10:07:48Z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reated">
    <vt:filetime>2023-12-19T10:00:00Z</vt:filetime>
  </property>
  <property fmtid="{D5CDD505-2E9C-101B-9397-08002B2CF9AE}" pid="3" name="Creator">
    <vt:lpwstr>Microsoft® PowerPoint® 2016</vt:lpwstr>
  </property>
  <property fmtid="{D5CDD505-2E9C-101B-9397-08002B2CF9AE}" pid="4" name="ICV">
    <vt:lpwstr>C4F59E58F01D4B9AA1B3280BAF3F1CAC_12</vt:lpwstr>
  </property>
  <property fmtid="{D5CDD505-2E9C-101B-9397-08002B2CF9AE}" pid="5" name="KSOProductBuildVer">
    <vt:lpwstr>1049-12.2.0.17562</vt:lpwstr>
  </property>
  <property fmtid="{D5CDD505-2E9C-101B-9397-08002B2CF9AE}" pid="6" name="LastSaved">
    <vt:filetime>2024-09-03T10:00:00Z</vt:filetime>
  </property>
</Properties>
</file>